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8" r:id="rId5"/>
    <p:sldId id="1823" r:id="rId6"/>
    <p:sldId id="1815" r:id="rId7"/>
    <p:sldId id="1820" r:id="rId8"/>
    <p:sldId id="1816" r:id="rId9"/>
    <p:sldId id="1819" r:id="rId10"/>
    <p:sldId id="1822" r:id="rId11"/>
    <p:sldId id="1824" r:id="rId12"/>
    <p:sldId id="1827" r:id="rId13"/>
    <p:sldId id="1821" r:id="rId14"/>
    <p:sldId id="1817" r:id="rId15"/>
    <p:sldId id="1818" r:id="rId16"/>
    <p:sldId id="1826" r:id="rId17"/>
    <p:sldId id="1825" r:id="rId18"/>
    <p:sldId id="952" r:id="rId19"/>
    <p:sldId id="965" r:id="rId20"/>
    <p:sldId id="953" r:id="rId21"/>
    <p:sldId id="967"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KANTITZIKIDIS Panagiotis" initials="GP" lastIdx="1" clrIdx="6">
    <p:extLst>
      <p:ext uri="{19B8F6BF-5375-455C-9EA6-DF929625EA0E}">
        <p15:presenceInfo xmlns:p15="http://schemas.microsoft.com/office/powerpoint/2012/main" userId="S::pgkantit@intrasoft-intl.com::9078d05e-6ab3-4eb2-9fb2-1e5a8d44784e" providerId="AD"/>
      </p:ext>
    </p:extLst>
  </p:cmAuthor>
  <p:cmAuthor id="1" name="TAMPOURIS Evaggelos" initials="TE" lastIdx="3" clrIdx="0">
    <p:extLst>
      <p:ext uri="{19B8F6BF-5375-455C-9EA6-DF929625EA0E}">
        <p15:presenceInfo xmlns:p15="http://schemas.microsoft.com/office/powerpoint/2012/main" userId="S::etampouris@intrasoft-intl.com::243ad9eb-4f51-44c8-966b-e9eef83b45c2" providerId="AD"/>
      </p:ext>
    </p:extLst>
  </p:cmAuthor>
  <p:cmAuthor id="8" name="GKANTITZIKIDIS Panagiotis" initials="GP [2]" lastIdx="1" clrIdx="7">
    <p:extLst>
      <p:ext uri="{19B8F6BF-5375-455C-9EA6-DF929625EA0E}">
        <p15:presenceInfo xmlns:p15="http://schemas.microsoft.com/office/powerpoint/2012/main" userId="S::pgkantit@netcompany-intrasoft.com::9078d05e-6ab3-4eb2-9fb2-1e5a8d44784e" providerId="AD"/>
      </p:ext>
    </p:extLst>
  </p:cmAuthor>
  <p:cmAuthor id="2" name="ANGELI Athanasia" initials="AA" lastIdx="3" clrIdx="1">
    <p:extLst>
      <p:ext uri="{19B8F6BF-5375-455C-9EA6-DF929625EA0E}">
        <p15:presenceInfo xmlns:p15="http://schemas.microsoft.com/office/powerpoint/2012/main" userId="S::atangeli@intrasoft-intl.com::667e1468-0bde-4233-8f00-75f804807659" providerId="AD"/>
      </p:ext>
    </p:extLst>
  </p:cmAuthor>
  <p:cmAuthor id="3" name="CHRYSOSTOMOU Vicky" initials="CV" lastIdx="1" clrIdx="2">
    <p:extLst>
      <p:ext uri="{19B8F6BF-5375-455C-9EA6-DF929625EA0E}">
        <p15:presenceInfo xmlns:p15="http://schemas.microsoft.com/office/powerpoint/2012/main" userId="S::vchrysostomou@intrasoft-intl.com::d8a97083-2baf-4e52-a23c-bb59fa69f8a3" providerId="AD"/>
      </p:ext>
    </p:extLst>
  </p:cmAuthor>
  <p:cmAuthor id="4" name="CD3 - NIAVI Stefania" initials="NS" lastIdx="3" clrIdx="3">
    <p:extLst>
      <p:ext uri="{19B8F6BF-5375-455C-9EA6-DF929625EA0E}">
        <p15:presenceInfo xmlns:p15="http://schemas.microsoft.com/office/powerpoint/2012/main" userId="CD3 - NIAVI Stefania" providerId="None"/>
      </p:ext>
    </p:extLst>
  </p:cmAuthor>
  <p:cmAuthor id="5" name="CD3" initials="CD3" lastIdx="2" clrIdx="4">
    <p:extLst>
      <p:ext uri="{19B8F6BF-5375-455C-9EA6-DF929625EA0E}">
        <p15:presenceInfo xmlns:p15="http://schemas.microsoft.com/office/powerpoint/2012/main" userId="CD3" providerId="None"/>
      </p:ext>
    </p:extLst>
  </p:cmAuthor>
  <p:cmAuthor id="6" name="CD3 Team" initials="CD3 Team" lastIdx="1" clrIdx="5">
    <p:extLst>
      <p:ext uri="{19B8F6BF-5375-455C-9EA6-DF929625EA0E}">
        <p15:presenceInfo xmlns:p15="http://schemas.microsoft.com/office/powerpoint/2012/main" userId="CD3 Te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E7"/>
    <a:srgbClr val="FCBD24"/>
    <a:srgbClr val="5EB2FC"/>
    <a:srgbClr val="EC3A3B"/>
    <a:srgbClr val="000000"/>
    <a:srgbClr val="E2EFDA"/>
    <a:srgbClr val="D9E1F2"/>
    <a:srgbClr val="FFFF99"/>
    <a:srgbClr val="FFFF53"/>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3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3771A-A874-4EA2-B00D-348763CB01BE}"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FCF5F-253F-410B-B645-55ACF73A82AD}" type="slidenum">
              <a:rPr lang="en-US" smtClean="0"/>
              <a:t>‹#›</a:t>
            </a:fld>
            <a:endParaRPr lang="en-US"/>
          </a:p>
        </p:txBody>
      </p:sp>
    </p:spTree>
    <p:extLst>
      <p:ext uri="{BB962C8B-B14F-4D97-AF65-F5344CB8AC3E}">
        <p14:creationId xmlns:p14="http://schemas.microsoft.com/office/powerpoint/2010/main" val="312950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BEFCF5F-253F-410B-B645-55ACF73A82AD}" type="slidenum">
              <a:rPr lang="en-US" smtClean="0"/>
              <a:t>12</a:t>
            </a:fld>
            <a:endParaRPr lang="en-US"/>
          </a:p>
        </p:txBody>
      </p:sp>
    </p:spTree>
    <p:extLst>
      <p:ext uri="{BB962C8B-B14F-4D97-AF65-F5344CB8AC3E}">
        <p14:creationId xmlns:p14="http://schemas.microsoft.com/office/powerpoint/2010/main" val="202252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68417" y="6492875"/>
            <a:ext cx="2743200" cy="365125"/>
          </a:xfrm>
        </p:spPr>
        <p:txBody>
          <a:bodyPr/>
          <a:lstStyle/>
          <a:p>
            <a:fld id="{F46C79FD-C571-418B-AB0F-5EE936C85276}" type="slidenum">
              <a:rPr lang="en-GB" smtClean="0"/>
              <a:t>‹#›</a:t>
            </a:fld>
            <a:endParaRPr lang="en-GB"/>
          </a:p>
        </p:txBody>
      </p:sp>
      <p:sp>
        <p:nvSpPr>
          <p:cNvPr id="5" name="Footer Placeholder 3"/>
          <p:cNvSpPr>
            <a:spLocks noGrp="1"/>
          </p:cNvSpPr>
          <p:nvPr>
            <p:ph type="ftr" sz="quarter" idx="3"/>
          </p:nvPr>
        </p:nvSpPr>
        <p:spPr>
          <a:xfrm>
            <a:off x="4944611" y="6560767"/>
            <a:ext cx="4114800" cy="283787"/>
          </a:xfrm>
          <a:prstGeom prst="rect">
            <a:avLst/>
          </a:prstGeom>
          <a:solidFill>
            <a:schemeClr val="bg1"/>
          </a:solidFill>
          <a:ln>
            <a:solidFill>
              <a:schemeClr val="bg1">
                <a:lumMod val="85000"/>
              </a:schemeClr>
            </a:solidFill>
          </a:ln>
        </p:spPr>
        <p:txBody>
          <a:bodyPr vert="horz" lIns="91440" tIns="45720" rIns="91440" bIns="45720" rtlCol="0" anchor="ctr"/>
          <a:lstStyle>
            <a:lvl1pPr algn="ctr">
              <a:defRPr sz="1200">
                <a:solidFill>
                  <a:schemeClr val="tx1">
                    <a:tint val="75000"/>
                  </a:schemeClr>
                </a:solidFill>
              </a:defRPr>
            </a:lvl1pPr>
          </a:lstStyle>
          <a:p>
            <a:r>
              <a:rPr lang="fr-BE"/>
              <a:t>RFC-List.36 – </a:t>
            </a:r>
            <a:r>
              <a:rPr lang="fr-BE" err="1"/>
              <a:t>Presentation</a:t>
            </a:r>
            <a:r>
              <a:rPr lang="fr-BE"/>
              <a:t> 16.12.2021</a:t>
            </a:r>
            <a:endParaRPr lang="en-IE"/>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
        <p:nvSpPr>
          <p:cNvPr id="4" name="Footer Placeholder 3"/>
          <p:cNvSpPr>
            <a:spLocks noGrp="1"/>
          </p:cNvSpPr>
          <p:nvPr>
            <p:ph type="ftr" sz="quarter" idx="3"/>
          </p:nvPr>
        </p:nvSpPr>
        <p:spPr>
          <a:xfrm>
            <a:off x="4944611" y="6560767"/>
            <a:ext cx="4114800" cy="283787"/>
          </a:xfrm>
          <a:prstGeom prst="rect">
            <a:avLst/>
          </a:prstGeom>
          <a:solidFill>
            <a:schemeClr val="bg1"/>
          </a:solidFill>
          <a:ln>
            <a:solidFill>
              <a:schemeClr val="bg1">
                <a:lumMod val="85000"/>
              </a:schemeClr>
            </a:solidFill>
          </a:ln>
        </p:spPr>
        <p:txBody>
          <a:bodyPr vert="horz" lIns="91440" tIns="45720" rIns="91440" bIns="45720" rtlCol="0" anchor="ctr"/>
          <a:lstStyle>
            <a:lvl1pPr algn="ctr">
              <a:defRPr sz="1200">
                <a:solidFill>
                  <a:schemeClr val="tx1">
                    <a:tint val="75000"/>
                  </a:schemeClr>
                </a:solidFill>
              </a:defRPr>
            </a:lvl1pPr>
          </a:lstStyle>
          <a:p>
            <a:r>
              <a:rPr lang="fr-BE"/>
              <a:t>RFC-List.36 – </a:t>
            </a:r>
            <a:r>
              <a:rPr lang="fr-BE" err="1"/>
              <a:t>Presentation</a:t>
            </a:r>
            <a:r>
              <a:rPr lang="fr-BE"/>
              <a:t> 16.12.2021</a:t>
            </a:r>
            <a:endParaRPr lang="en-IE"/>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49" y="1992572"/>
            <a:ext cx="10898977" cy="872647"/>
          </a:xfrm>
        </p:spPr>
        <p:txBody>
          <a:bodyPr anchor="t">
            <a:noAutofit/>
          </a:bodyPr>
          <a:lstStyle/>
          <a:p>
            <a:r>
              <a:rPr lang="en-US" sz="4000" dirty="0"/>
              <a:t>CBAM </a:t>
            </a:r>
            <a:r>
              <a:rPr lang="en-GB" sz="4000" dirty="0"/>
              <a:t>IT System Overview</a:t>
            </a:r>
          </a:p>
        </p:txBody>
      </p:sp>
      <p:sp>
        <p:nvSpPr>
          <p:cNvPr id="8" name="Text Placeholder 7"/>
          <p:cNvSpPr>
            <a:spLocks noGrp="1"/>
          </p:cNvSpPr>
          <p:nvPr>
            <p:ph type="body" sz="quarter" idx="13"/>
          </p:nvPr>
        </p:nvSpPr>
        <p:spPr>
          <a:xfrm>
            <a:off x="4201886" y="5784850"/>
            <a:ext cx="7423955" cy="528998"/>
          </a:xfrm>
        </p:spPr>
        <p:txBody>
          <a:bodyPr anchor="b">
            <a:normAutofit/>
          </a:bodyPr>
          <a:lstStyle/>
          <a:p>
            <a:r>
              <a:rPr lang="en-US" dirty="0"/>
              <a:t>ECCG &amp;TCG meeting March 2023</a:t>
            </a:r>
            <a:endParaRPr lang="en-GB"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05218-8722-10B6-EAEB-B0C80798D55F}"/>
              </a:ext>
            </a:extLst>
          </p:cNvPr>
          <p:cNvSpPr>
            <a:spLocks noGrp="1"/>
          </p:cNvSpPr>
          <p:nvPr>
            <p:ph idx="1"/>
          </p:nvPr>
        </p:nvSpPr>
        <p:spPr>
          <a:xfrm>
            <a:off x="916293" y="1488048"/>
            <a:ext cx="10905699" cy="3881904"/>
          </a:xfrm>
        </p:spPr>
        <p:txBody>
          <a:bodyPr/>
          <a:lstStyle/>
          <a:p>
            <a:r>
              <a:rPr lang="en-US" sz="2000" dirty="0">
                <a:solidFill>
                  <a:schemeClr val="tx2"/>
                </a:solidFill>
              </a:rPr>
              <a:t>CBAM Project Charter for Phase 1 validated in Q4 2022-Q1 2023</a:t>
            </a:r>
          </a:p>
          <a:p>
            <a:r>
              <a:rPr lang="en-US" sz="2000" dirty="0">
                <a:solidFill>
                  <a:schemeClr val="tx2"/>
                </a:solidFill>
              </a:rPr>
              <a:t>CBAM Project has been introduced in MASP-C</a:t>
            </a:r>
          </a:p>
          <a:p>
            <a:r>
              <a:rPr lang="en-US" sz="2000" dirty="0">
                <a:solidFill>
                  <a:schemeClr val="tx2"/>
                </a:solidFill>
              </a:rPr>
              <a:t>CBAM Project Charter for Phase 2 and 3 will be submitted for validation in Q2 2023</a:t>
            </a:r>
          </a:p>
          <a:p>
            <a:r>
              <a:rPr lang="en-US" sz="2000" dirty="0">
                <a:solidFill>
                  <a:schemeClr val="tx2"/>
                </a:solidFill>
              </a:rPr>
              <a:t>A CBAM Expert Group has been set to collaborate with COM on CBAM</a:t>
            </a:r>
          </a:p>
          <a:p>
            <a:r>
              <a:rPr lang="en-US" sz="2000" dirty="0">
                <a:solidFill>
                  <a:schemeClr val="tx2"/>
                </a:solidFill>
              </a:rPr>
              <a:t>MS should appoint CBAM Competent Authorities in Q2 2023</a:t>
            </a:r>
          </a:p>
          <a:p>
            <a:r>
              <a:rPr lang="en-US" sz="2000" dirty="0">
                <a:solidFill>
                  <a:schemeClr val="tx2"/>
                </a:solidFill>
              </a:rPr>
              <a:t>The CBAM Steering Governance Organization will be set in Q2 2023</a:t>
            </a:r>
            <a:endParaRPr lang="en-IE" sz="2000" dirty="0">
              <a:solidFill>
                <a:schemeClr val="tx2"/>
              </a:solidFill>
            </a:endParaRPr>
          </a:p>
        </p:txBody>
      </p:sp>
      <p:sp>
        <p:nvSpPr>
          <p:cNvPr id="3" name="Title 2">
            <a:extLst>
              <a:ext uri="{FF2B5EF4-FFF2-40B4-BE49-F238E27FC236}">
                <a16:creationId xmlns:a16="http://schemas.microsoft.com/office/drawing/2014/main" id="{FF54A25B-47E5-DF7F-023E-5ABAA79F3D18}"/>
              </a:ext>
            </a:extLst>
          </p:cNvPr>
          <p:cNvSpPr>
            <a:spLocks noGrp="1"/>
          </p:cNvSpPr>
          <p:nvPr>
            <p:ph type="title"/>
          </p:nvPr>
        </p:nvSpPr>
        <p:spPr>
          <a:xfrm>
            <a:off x="916293" y="243374"/>
            <a:ext cx="10515600" cy="782357"/>
          </a:xfrm>
        </p:spPr>
        <p:txBody>
          <a:bodyPr/>
          <a:lstStyle/>
          <a:p>
            <a:r>
              <a:rPr lang="en-US" sz="3200" dirty="0"/>
              <a:t>CBAM Governance process</a:t>
            </a:r>
            <a:endParaRPr lang="en-IE" sz="3200" dirty="0"/>
          </a:p>
        </p:txBody>
      </p:sp>
    </p:spTree>
    <p:extLst>
      <p:ext uri="{BB962C8B-B14F-4D97-AF65-F5344CB8AC3E}">
        <p14:creationId xmlns:p14="http://schemas.microsoft.com/office/powerpoint/2010/main" val="165104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4F9AB9-BFA8-F3F5-87BC-E16AB3A8010E}"/>
              </a:ext>
            </a:extLst>
          </p:cNvPr>
          <p:cNvSpPr>
            <a:spLocks noGrp="1"/>
          </p:cNvSpPr>
          <p:nvPr>
            <p:ph idx="1"/>
          </p:nvPr>
        </p:nvSpPr>
        <p:spPr>
          <a:xfrm>
            <a:off x="927180" y="1586139"/>
            <a:ext cx="10905699" cy="3881904"/>
          </a:xfrm>
        </p:spPr>
        <p:txBody>
          <a:bodyPr/>
          <a:lstStyle/>
          <a:p>
            <a:r>
              <a:rPr lang="en-US" dirty="0">
                <a:solidFill>
                  <a:schemeClr val="tx2"/>
                </a:solidFill>
              </a:rPr>
              <a:t>All MS validated CBAM Project Charter in Q1 2023</a:t>
            </a:r>
          </a:p>
          <a:p>
            <a:r>
              <a:rPr lang="en-US" dirty="0">
                <a:solidFill>
                  <a:schemeClr val="tx2"/>
                </a:solidFill>
              </a:rPr>
              <a:t>DK,PL,PT,SE raised some important points for further analysis and consideration</a:t>
            </a:r>
          </a:p>
          <a:p>
            <a:pPr lvl="1">
              <a:spcAft>
                <a:spcPts val="600"/>
              </a:spcAft>
            </a:pPr>
            <a:r>
              <a:rPr lang="en-US" b="1" dirty="0">
                <a:solidFill>
                  <a:schemeClr val="tx2"/>
                </a:solidFill>
              </a:rPr>
              <a:t>Sharing of Data of Central Customs Systems with CBAM – Data Protection</a:t>
            </a:r>
          </a:p>
          <a:p>
            <a:pPr lvl="1">
              <a:spcAft>
                <a:spcPts val="600"/>
              </a:spcAft>
            </a:pPr>
            <a:r>
              <a:rPr lang="en-US" b="1" dirty="0">
                <a:solidFill>
                  <a:schemeClr val="tx2"/>
                </a:solidFill>
              </a:rPr>
              <a:t>Role of Customs for CBAM</a:t>
            </a:r>
          </a:p>
          <a:p>
            <a:pPr lvl="1">
              <a:spcAft>
                <a:spcPts val="600"/>
              </a:spcAft>
            </a:pPr>
            <a:r>
              <a:rPr lang="en-US" b="1" dirty="0">
                <a:solidFill>
                  <a:schemeClr val="tx2"/>
                </a:solidFill>
              </a:rPr>
              <a:t>Notification of Importers for CBAM Reporting</a:t>
            </a:r>
          </a:p>
          <a:p>
            <a:pPr lvl="1">
              <a:spcAft>
                <a:spcPts val="600"/>
              </a:spcAft>
            </a:pPr>
            <a:r>
              <a:rPr lang="en-US" b="1" dirty="0">
                <a:solidFill>
                  <a:schemeClr val="tx2"/>
                </a:solidFill>
              </a:rPr>
              <a:t>Impact of CBAM on NIS</a:t>
            </a:r>
          </a:p>
          <a:p>
            <a:pPr lvl="1">
              <a:spcAft>
                <a:spcPts val="600"/>
              </a:spcAft>
            </a:pPr>
            <a:r>
              <a:rPr lang="en-US" b="1" dirty="0">
                <a:solidFill>
                  <a:schemeClr val="tx2"/>
                </a:solidFill>
              </a:rPr>
              <a:t>MS Derogations and Data availability in SURV3 for CBAM</a:t>
            </a:r>
          </a:p>
          <a:p>
            <a:pPr lvl="1">
              <a:spcAft>
                <a:spcPts val="600"/>
              </a:spcAft>
            </a:pPr>
            <a:r>
              <a:rPr lang="en-US" b="1" dirty="0">
                <a:solidFill>
                  <a:schemeClr val="tx2"/>
                </a:solidFill>
              </a:rPr>
              <a:t>Access Management for CBAM</a:t>
            </a:r>
            <a:endParaRPr lang="en-IE" b="1" dirty="0">
              <a:solidFill>
                <a:schemeClr val="tx2"/>
              </a:solidFill>
            </a:endParaRPr>
          </a:p>
        </p:txBody>
      </p:sp>
      <p:sp>
        <p:nvSpPr>
          <p:cNvPr id="3" name="Title 2">
            <a:extLst>
              <a:ext uri="{FF2B5EF4-FFF2-40B4-BE49-F238E27FC236}">
                <a16:creationId xmlns:a16="http://schemas.microsoft.com/office/drawing/2014/main" id="{443C2479-C47D-A131-E387-7537B41D1C71}"/>
              </a:ext>
            </a:extLst>
          </p:cNvPr>
          <p:cNvSpPr>
            <a:spLocks noGrp="1"/>
          </p:cNvSpPr>
          <p:nvPr>
            <p:ph type="title"/>
          </p:nvPr>
        </p:nvSpPr>
        <p:spPr>
          <a:xfrm>
            <a:off x="927180" y="254260"/>
            <a:ext cx="11112420" cy="667611"/>
          </a:xfrm>
        </p:spPr>
        <p:txBody>
          <a:bodyPr/>
          <a:lstStyle/>
          <a:p>
            <a:r>
              <a:rPr lang="en-US" sz="3200" dirty="0"/>
              <a:t>Key Points from CBAM Project Charter Validation by ECCG</a:t>
            </a:r>
            <a:endParaRPr lang="en-IE" sz="3200" dirty="0"/>
          </a:p>
        </p:txBody>
      </p:sp>
    </p:spTree>
    <p:extLst>
      <p:ext uri="{BB962C8B-B14F-4D97-AF65-F5344CB8AC3E}">
        <p14:creationId xmlns:p14="http://schemas.microsoft.com/office/powerpoint/2010/main" val="418317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2FB66E-F986-673F-B950-78F5BEAA5E91}"/>
              </a:ext>
            </a:extLst>
          </p:cNvPr>
          <p:cNvSpPr>
            <a:spLocks noGrp="1"/>
          </p:cNvSpPr>
          <p:nvPr>
            <p:ph idx="1"/>
          </p:nvPr>
        </p:nvSpPr>
        <p:spPr>
          <a:xfrm>
            <a:off x="870856" y="1368425"/>
            <a:ext cx="10905699" cy="3881904"/>
          </a:xfrm>
        </p:spPr>
        <p:txBody>
          <a:bodyPr/>
          <a:lstStyle/>
          <a:p>
            <a:pPr marL="0" indent="0">
              <a:buNone/>
            </a:pPr>
            <a:r>
              <a:rPr lang="en-US" sz="2000" dirty="0">
                <a:solidFill>
                  <a:schemeClr val="tx2"/>
                </a:solidFill>
              </a:rPr>
              <a:t>Data from the following systems should be shared with CBAM and Data Protection provisions will be extended to this scope and appropriate references and empowerment will be included in CBAM IA</a:t>
            </a:r>
          </a:p>
          <a:p>
            <a:r>
              <a:rPr lang="en-US" sz="2000" dirty="0">
                <a:solidFill>
                  <a:schemeClr val="tx2"/>
                </a:solidFill>
              </a:rPr>
              <a:t>EO Record from EOS via CRS</a:t>
            </a:r>
          </a:p>
          <a:p>
            <a:r>
              <a:rPr lang="en-US" sz="2000" dirty="0">
                <a:solidFill>
                  <a:schemeClr val="tx2"/>
                </a:solidFill>
              </a:rPr>
              <a:t>Reference Data via CSRD2</a:t>
            </a:r>
          </a:p>
          <a:p>
            <a:r>
              <a:rPr lang="en-US" sz="2000" dirty="0">
                <a:solidFill>
                  <a:schemeClr val="tx2"/>
                </a:solidFill>
              </a:rPr>
              <a:t>Import Declaration Data through SURV3 / MS Temporary means</a:t>
            </a:r>
          </a:p>
          <a:p>
            <a:r>
              <a:rPr lang="en-US" sz="2000" dirty="0">
                <a:solidFill>
                  <a:schemeClr val="tx2"/>
                </a:solidFill>
              </a:rPr>
              <a:t>Taric Data through TARIC</a:t>
            </a:r>
          </a:p>
          <a:p>
            <a:r>
              <a:rPr lang="en-US" sz="2000" dirty="0">
                <a:solidFill>
                  <a:schemeClr val="tx2"/>
                </a:solidFill>
              </a:rPr>
              <a:t>Risk Profiles and Intelligence through CRMS2</a:t>
            </a:r>
          </a:p>
          <a:p>
            <a:r>
              <a:rPr lang="en-US" sz="2000" dirty="0">
                <a:solidFill>
                  <a:schemeClr val="tx2"/>
                </a:solidFill>
              </a:rPr>
              <a:t>Identification Data through UUM&amp;DS</a:t>
            </a:r>
          </a:p>
          <a:p>
            <a:r>
              <a:rPr lang="en-US" sz="2000" dirty="0">
                <a:solidFill>
                  <a:schemeClr val="tx2"/>
                </a:solidFill>
              </a:rPr>
              <a:t>CBAM Authorization Data to NIS through CRS</a:t>
            </a:r>
            <a:endParaRPr lang="en-IE" sz="2000" dirty="0">
              <a:solidFill>
                <a:schemeClr val="tx2"/>
              </a:solidFill>
            </a:endParaRPr>
          </a:p>
        </p:txBody>
      </p:sp>
      <p:sp>
        <p:nvSpPr>
          <p:cNvPr id="3" name="Title 2">
            <a:extLst>
              <a:ext uri="{FF2B5EF4-FFF2-40B4-BE49-F238E27FC236}">
                <a16:creationId xmlns:a16="http://schemas.microsoft.com/office/drawing/2014/main" id="{54BC5020-DA7B-EC74-7169-09E6622CECDE}"/>
              </a:ext>
            </a:extLst>
          </p:cNvPr>
          <p:cNvSpPr>
            <a:spLocks noGrp="1"/>
          </p:cNvSpPr>
          <p:nvPr>
            <p:ph type="title"/>
          </p:nvPr>
        </p:nvSpPr>
        <p:spPr>
          <a:xfrm>
            <a:off x="970722" y="402772"/>
            <a:ext cx="10515600" cy="862446"/>
          </a:xfrm>
        </p:spPr>
        <p:txBody>
          <a:bodyPr/>
          <a:lstStyle/>
          <a:p>
            <a:r>
              <a:rPr lang="en-US" sz="3200" dirty="0"/>
              <a:t>Sharing Customs Data with CBAM – Data Protection</a:t>
            </a:r>
            <a:br>
              <a:rPr lang="en-US" sz="3200" dirty="0"/>
            </a:br>
            <a:endParaRPr lang="en-IE" sz="3200" dirty="0"/>
          </a:p>
        </p:txBody>
      </p:sp>
    </p:spTree>
    <p:extLst>
      <p:ext uri="{BB962C8B-B14F-4D97-AF65-F5344CB8AC3E}">
        <p14:creationId xmlns:p14="http://schemas.microsoft.com/office/powerpoint/2010/main" val="214202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65C1A6-212B-CA48-BD7A-75C091FC1AE7}"/>
              </a:ext>
            </a:extLst>
          </p:cNvPr>
          <p:cNvSpPr>
            <a:spLocks noGrp="1"/>
          </p:cNvSpPr>
          <p:nvPr>
            <p:ph idx="1"/>
          </p:nvPr>
        </p:nvSpPr>
        <p:spPr>
          <a:xfrm>
            <a:off x="892627" y="1488048"/>
            <a:ext cx="10905699" cy="3881904"/>
          </a:xfrm>
        </p:spPr>
        <p:txBody>
          <a:bodyPr/>
          <a:lstStyle/>
          <a:p>
            <a:r>
              <a:rPr lang="en-US" sz="2000" dirty="0">
                <a:solidFill>
                  <a:schemeClr val="tx2"/>
                </a:solidFill>
              </a:rPr>
              <a:t>CBAM Importers list to submit periodic CBAM reports will be built by means of their Import declarations they filled in the previous quarter of the Transitional Period using also the SURV3 system or temporary means for countries not completing their migration of UCC import systems for all EO and integration with SURV3</a:t>
            </a:r>
          </a:p>
          <a:p>
            <a:r>
              <a:rPr lang="en-US" sz="2000" dirty="0">
                <a:solidFill>
                  <a:schemeClr val="tx2"/>
                </a:solidFill>
              </a:rPr>
              <a:t>For Goods under CBAM Specific measures should be foreseen in TARIC allowing Customs authorities to notify Importers for their obligations to file periodically their CBAM quarterly Reports in the central CBAM platform.</a:t>
            </a:r>
            <a:endParaRPr lang="en-IE" sz="2000" dirty="0">
              <a:solidFill>
                <a:schemeClr val="tx2"/>
              </a:solidFill>
            </a:endParaRPr>
          </a:p>
        </p:txBody>
      </p:sp>
      <p:sp>
        <p:nvSpPr>
          <p:cNvPr id="3" name="Title 2">
            <a:extLst>
              <a:ext uri="{FF2B5EF4-FFF2-40B4-BE49-F238E27FC236}">
                <a16:creationId xmlns:a16="http://schemas.microsoft.com/office/drawing/2014/main" id="{D6DBD8B4-6EEB-51F6-8FFA-A1B387CDE0CD}"/>
              </a:ext>
            </a:extLst>
          </p:cNvPr>
          <p:cNvSpPr>
            <a:spLocks noGrp="1"/>
          </p:cNvSpPr>
          <p:nvPr>
            <p:ph type="title"/>
          </p:nvPr>
        </p:nvSpPr>
        <p:spPr/>
        <p:txBody>
          <a:bodyPr/>
          <a:lstStyle/>
          <a:p>
            <a:r>
              <a:rPr lang="en-US" sz="3200" dirty="0">
                <a:solidFill>
                  <a:schemeClr val="tx2"/>
                </a:solidFill>
              </a:rPr>
              <a:t>Notification of Importers for CBAM Reporting</a:t>
            </a:r>
            <a:br>
              <a:rPr lang="en-US" sz="3200" dirty="0">
                <a:solidFill>
                  <a:schemeClr val="tx2"/>
                </a:solidFill>
              </a:rPr>
            </a:br>
            <a:endParaRPr lang="en-IE" sz="3200" dirty="0"/>
          </a:p>
        </p:txBody>
      </p:sp>
    </p:spTree>
    <p:extLst>
      <p:ext uri="{BB962C8B-B14F-4D97-AF65-F5344CB8AC3E}">
        <p14:creationId xmlns:p14="http://schemas.microsoft.com/office/powerpoint/2010/main" val="327147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9C24E9-A7B1-4C3F-7D4A-6CD58DDFC417}"/>
              </a:ext>
            </a:extLst>
          </p:cNvPr>
          <p:cNvSpPr>
            <a:spLocks noGrp="1"/>
          </p:cNvSpPr>
          <p:nvPr>
            <p:ph idx="1"/>
          </p:nvPr>
        </p:nvSpPr>
        <p:spPr>
          <a:xfrm>
            <a:off x="948951" y="1324882"/>
            <a:ext cx="10905699" cy="3881904"/>
          </a:xfrm>
        </p:spPr>
        <p:txBody>
          <a:bodyPr/>
          <a:lstStyle/>
          <a:p>
            <a:r>
              <a:rPr lang="en-US" sz="2000" dirty="0">
                <a:solidFill>
                  <a:schemeClr val="tx2"/>
                </a:solidFill>
              </a:rPr>
              <a:t>CBAM Importers will be identified using their EORI number</a:t>
            </a:r>
          </a:p>
          <a:p>
            <a:r>
              <a:rPr lang="en-IE" sz="2000" dirty="0">
                <a:solidFill>
                  <a:schemeClr val="tx2"/>
                </a:solidFill>
              </a:rPr>
              <a:t>UUM&amp;DS will be the platform enabling access to CBAM central platform for </a:t>
            </a:r>
          </a:p>
          <a:p>
            <a:pPr lvl="1"/>
            <a:r>
              <a:rPr lang="en-IE" sz="1800" dirty="0">
                <a:solidFill>
                  <a:schemeClr val="tx2"/>
                </a:solidFill>
              </a:rPr>
              <a:t>Economic Operators</a:t>
            </a:r>
          </a:p>
          <a:p>
            <a:pPr lvl="1"/>
            <a:r>
              <a:rPr lang="en-IE" sz="1800" dirty="0">
                <a:solidFill>
                  <a:schemeClr val="tx2"/>
                </a:solidFill>
              </a:rPr>
              <a:t>Commission users</a:t>
            </a:r>
          </a:p>
          <a:p>
            <a:pPr lvl="1"/>
            <a:r>
              <a:rPr lang="en-IE" sz="1800" dirty="0">
                <a:solidFill>
                  <a:schemeClr val="tx2"/>
                </a:solidFill>
              </a:rPr>
              <a:t>MS Competent Authorities Users</a:t>
            </a:r>
          </a:p>
          <a:p>
            <a:r>
              <a:rPr lang="en-IE" sz="2000" dirty="0">
                <a:solidFill>
                  <a:schemeClr val="tx2"/>
                </a:solidFill>
              </a:rPr>
              <a:t>MS should decide if MS Customs or other Competent Authorities will manage the EO accounts and authorisations for CBAM using the existing federation scheme or registering centrally the user accounts and manage the authorisations</a:t>
            </a:r>
          </a:p>
          <a:p>
            <a:r>
              <a:rPr lang="en-IE" sz="2000" dirty="0">
                <a:solidFill>
                  <a:schemeClr val="tx2"/>
                </a:solidFill>
              </a:rPr>
              <a:t>MS will appoint competent authorities for CBAM purposes which could be Customs or other National Authorities following the formal adoption of the Regulation in Q2 2023</a:t>
            </a:r>
          </a:p>
          <a:p>
            <a:endParaRPr lang="en-IE" sz="2000" dirty="0">
              <a:solidFill>
                <a:schemeClr val="tx2"/>
              </a:solidFill>
            </a:endParaRPr>
          </a:p>
          <a:p>
            <a:endParaRPr lang="en-IE" sz="2000" dirty="0">
              <a:solidFill>
                <a:schemeClr val="tx2"/>
              </a:solidFill>
            </a:endParaRPr>
          </a:p>
        </p:txBody>
      </p:sp>
      <p:sp>
        <p:nvSpPr>
          <p:cNvPr id="3" name="Title 2">
            <a:extLst>
              <a:ext uri="{FF2B5EF4-FFF2-40B4-BE49-F238E27FC236}">
                <a16:creationId xmlns:a16="http://schemas.microsoft.com/office/drawing/2014/main" id="{6A0E4EA9-135A-3905-3809-CD9E8EEE3E37}"/>
              </a:ext>
            </a:extLst>
          </p:cNvPr>
          <p:cNvSpPr>
            <a:spLocks noGrp="1"/>
          </p:cNvSpPr>
          <p:nvPr>
            <p:ph type="title"/>
          </p:nvPr>
        </p:nvSpPr>
        <p:spPr>
          <a:xfrm>
            <a:off x="948951" y="254260"/>
            <a:ext cx="10515600" cy="782357"/>
          </a:xfrm>
        </p:spPr>
        <p:txBody>
          <a:bodyPr/>
          <a:lstStyle/>
          <a:p>
            <a:r>
              <a:rPr lang="en-US" sz="3200" dirty="0"/>
              <a:t>Access Management for CBAM</a:t>
            </a:r>
            <a:endParaRPr lang="en-IE" sz="3200" dirty="0"/>
          </a:p>
        </p:txBody>
      </p:sp>
    </p:spTree>
    <p:extLst>
      <p:ext uri="{BB962C8B-B14F-4D97-AF65-F5344CB8AC3E}">
        <p14:creationId xmlns:p14="http://schemas.microsoft.com/office/powerpoint/2010/main" val="282797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B21D2-4A36-40DE-8D27-153859543337}"/>
              </a:ext>
            </a:extLst>
          </p:cNvPr>
          <p:cNvSpPr>
            <a:spLocks noGrp="1"/>
          </p:cNvSpPr>
          <p:nvPr>
            <p:ph type="title"/>
          </p:nvPr>
        </p:nvSpPr>
        <p:spPr>
          <a:xfrm>
            <a:off x="410475" y="1633278"/>
            <a:ext cx="2855239" cy="2329121"/>
          </a:xfrm>
        </p:spPr>
        <p:txBody>
          <a:bodyPr anchor="t" anchorCtr="0"/>
          <a:lstStyle/>
          <a:p>
            <a:r>
              <a:rPr lang="en-US" sz="3600" dirty="0">
                <a:ea typeface="+mj-lt"/>
                <a:cs typeface="+mj-lt"/>
              </a:rPr>
              <a:t>CBAM Quarterly Report </a:t>
            </a:r>
            <a:br>
              <a:rPr lang="en-US" sz="3600" dirty="0">
                <a:ea typeface="+mj-lt"/>
                <a:cs typeface="+mj-lt"/>
              </a:rPr>
            </a:br>
            <a:r>
              <a:rPr lang="en-US" sz="3600" dirty="0">
                <a:ea typeface="+mj-lt"/>
                <a:cs typeface="+mj-lt"/>
              </a:rPr>
              <a:t>Data Model</a:t>
            </a:r>
            <a:endParaRPr lang="el-GR" sz="3600" dirty="0">
              <a:cs typeface="Arial"/>
            </a:endParaRPr>
          </a:p>
        </p:txBody>
      </p:sp>
      <p:graphicFrame>
        <p:nvGraphicFramePr>
          <p:cNvPr id="13" name="Object 12">
            <a:extLst>
              <a:ext uri="{FF2B5EF4-FFF2-40B4-BE49-F238E27FC236}">
                <a16:creationId xmlns:a16="http://schemas.microsoft.com/office/drawing/2014/main" id="{91972C26-DB52-008D-99F8-BC36D0511417}"/>
              </a:ext>
            </a:extLst>
          </p:cNvPr>
          <p:cNvGraphicFramePr>
            <a:graphicFrameLocks noChangeAspect="1"/>
          </p:cNvGraphicFramePr>
          <p:nvPr>
            <p:extLst>
              <p:ext uri="{D42A27DB-BD31-4B8C-83A1-F6EECF244321}">
                <p14:modId xmlns:p14="http://schemas.microsoft.com/office/powerpoint/2010/main" val="2655253732"/>
              </p:ext>
            </p:extLst>
          </p:nvPr>
        </p:nvGraphicFramePr>
        <p:xfrm>
          <a:off x="6520543" y="2447957"/>
          <a:ext cx="1502228" cy="1324882"/>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806335" progId="Package">
                  <p:embed/>
                </p:oleObj>
              </mc:Choice>
              <mc:Fallback>
                <p:oleObj name="Packager Shell Object" showAsIcon="1" r:id="rId2" imgW="914400" imgH="806335" progId="Package">
                  <p:embed/>
                  <p:pic>
                    <p:nvPicPr>
                      <p:cNvPr id="0" name=""/>
                      <p:cNvPicPr/>
                      <p:nvPr/>
                    </p:nvPicPr>
                    <p:blipFill>
                      <a:blip r:embed="rId3"/>
                      <a:stretch>
                        <a:fillRect/>
                      </a:stretch>
                    </p:blipFill>
                    <p:spPr>
                      <a:xfrm>
                        <a:off x="6520543" y="2447957"/>
                        <a:ext cx="1502228" cy="1324882"/>
                      </a:xfrm>
                      <a:prstGeom prst="rect">
                        <a:avLst/>
                      </a:prstGeom>
                    </p:spPr>
                  </p:pic>
                </p:oleObj>
              </mc:Fallback>
            </mc:AlternateContent>
          </a:graphicData>
        </a:graphic>
      </p:graphicFrame>
      <p:pic>
        <p:nvPicPr>
          <p:cNvPr id="15" name="Picture 14" descr="Graphical user interface, application&#10;&#10;Description automatically generated">
            <a:extLst>
              <a:ext uri="{FF2B5EF4-FFF2-40B4-BE49-F238E27FC236}">
                <a16:creationId xmlns:a16="http://schemas.microsoft.com/office/drawing/2014/main" id="{3299F792-8BA3-0433-0B24-429C7BD667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714" y="255814"/>
            <a:ext cx="2637320" cy="6346371"/>
          </a:xfrm>
          <a:prstGeom prst="rect">
            <a:avLst/>
          </a:prstGeom>
        </p:spPr>
      </p:pic>
    </p:spTree>
    <p:extLst>
      <p:ext uri="{BB962C8B-B14F-4D97-AF65-F5344CB8AC3E}">
        <p14:creationId xmlns:p14="http://schemas.microsoft.com/office/powerpoint/2010/main" val="359099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B21D2-4A36-40DE-8D27-153859543337}"/>
              </a:ext>
            </a:extLst>
          </p:cNvPr>
          <p:cNvSpPr>
            <a:spLocks noGrp="1"/>
          </p:cNvSpPr>
          <p:nvPr>
            <p:ph type="title"/>
          </p:nvPr>
        </p:nvSpPr>
        <p:spPr>
          <a:xfrm>
            <a:off x="1426028" y="147347"/>
            <a:ext cx="9144000" cy="671026"/>
          </a:xfrm>
        </p:spPr>
        <p:txBody>
          <a:bodyPr anchor="t" anchorCtr="0"/>
          <a:lstStyle/>
          <a:p>
            <a:r>
              <a:rPr lang="en-US" sz="3200" dirty="0"/>
              <a:t>CBAM State transition diagram of CBAM Report</a:t>
            </a:r>
          </a:p>
        </p:txBody>
      </p:sp>
      <p:pic>
        <p:nvPicPr>
          <p:cNvPr id="5" name="Picture 4" descr="Diagram, schematic&#10;&#10;Description automatically generated">
            <a:extLst>
              <a:ext uri="{FF2B5EF4-FFF2-40B4-BE49-F238E27FC236}">
                <a16:creationId xmlns:a16="http://schemas.microsoft.com/office/drawing/2014/main" id="{616F2624-61D0-5574-D427-E38BF2BC5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172" y="782597"/>
            <a:ext cx="8613940" cy="5882464"/>
          </a:xfrm>
          <a:prstGeom prst="rect">
            <a:avLst/>
          </a:prstGeom>
        </p:spPr>
      </p:pic>
    </p:spTree>
    <p:extLst>
      <p:ext uri="{BB962C8B-B14F-4D97-AF65-F5344CB8AC3E}">
        <p14:creationId xmlns:p14="http://schemas.microsoft.com/office/powerpoint/2010/main" val="32377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B21D2-4A36-40DE-8D27-153859543337}"/>
              </a:ext>
            </a:extLst>
          </p:cNvPr>
          <p:cNvSpPr>
            <a:spLocks noGrp="1"/>
          </p:cNvSpPr>
          <p:nvPr>
            <p:ph type="title"/>
          </p:nvPr>
        </p:nvSpPr>
        <p:spPr>
          <a:xfrm>
            <a:off x="1286408" y="113594"/>
            <a:ext cx="9860563" cy="638369"/>
          </a:xfrm>
        </p:spPr>
        <p:txBody>
          <a:bodyPr anchor="t" anchorCtr="0"/>
          <a:lstStyle/>
          <a:p>
            <a:r>
              <a:rPr lang="en-US" dirty="0"/>
              <a:t>CBAM Process Model High level overview</a:t>
            </a:r>
          </a:p>
        </p:txBody>
      </p:sp>
      <p:pic>
        <p:nvPicPr>
          <p:cNvPr id="4" name="Picture 4" descr="Diagram&#10;&#10;Description automatically generated">
            <a:extLst>
              <a:ext uri="{FF2B5EF4-FFF2-40B4-BE49-F238E27FC236}">
                <a16:creationId xmlns:a16="http://schemas.microsoft.com/office/drawing/2014/main" id="{5C79F229-F28D-BEC4-82D0-D42B04EF2B71}"/>
              </a:ext>
            </a:extLst>
          </p:cNvPr>
          <p:cNvPicPr>
            <a:picLocks noChangeAspect="1"/>
          </p:cNvPicPr>
          <p:nvPr/>
        </p:nvPicPr>
        <p:blipFill>
          <a:blip r:embed="rId2"/>
          <a:stretch>
            <a:fillRect/>
          </a:stretch>
        </p:blipFill>
        <p:spPr>
          <a:xfrm>
            <a:off x="1621971" y="1133040"/>
            <a:ext cx="8425543" cy="5611366"/>
          </a:xfrm>
          <a:prstGeom prst="rect">
            <a:avLst/>
          </a:prstGeom>
        </p:spPr>
      </p:pic>
      <p:sp>
        <p:nvSpPr>
          <p:cNvPr id="2" name="TextBox 1">
            <a:extLst>
              <a:ext uri="{FF2B5EF4-FFF2-40B4-BE49-F238E27FC236}">
                <a16:creationId xmlns:a16="http://schemas.microsoft.com/office/drawing/2014/main" id="{468B7920-C753-1E34-1721-60D824A9AF3F}"/>
              </a:ext>
            </a:extLst>
          </p:cNvPr>
          <p:cNvSpPr txBox="1"/>
          <p:nvPr/>
        </p:nvSpPr>
        <p:spPr>
          <a:xfrm>
            <a:off x="9540096" y="5108274"/>
            <a:ext cx="7181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Arial"/>
              </a:rPr>
              <a:t>R1</a:t>
            </a:r>
            <a:endParaRPr lang="en-US" b="1" dirty="0"/>
          </a:p>
        </p:txBody>
      </p:sp>
    </p:spTree>
    <p:extLst>
      <p:ext uri="{BB962C8B-B14F-4D97-AF65-F5344CB8AC3E}">
        <p14:creationId xmlns:p14="http://schemas.microsoft.com/office/powerpoint/2010/main" val="299215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B21D2-4A36-40DE-8D27-153859543337}"/>
              </a:ext>
            </a:extLst>
          </p:cNvPr>
          <p:cNvSpPr>
            <a:spLocks noGrp="1"/>
          </p:cNvSpPr>
          <p:nvPr>
            <p:ph type="title"/>
          </p:nvPr>
        </p:nvSpPr>
        <p:spPr>
          <a:xfrm>
            <a:off x="970722" y="367841"/>
            <a:ext cx="10783224" cy="1005187"/>
          </a:xfrm>
        </p:spPr>
        <p:txBody>
          <a:bodyPr anchor="t" anchorCtr="0"/>
          <a:lstStyle/>
          <a:p>
            <a:r>
              <a:rPr lang="en-US" dirty="0"/>
              <a:t>CBAM Reference data associations</a:t>
            </a:r>
            <a:endParaRPr lang="en-US" dirty="0">
              <a:cs typeface="Arial"/>
            </a:endParaRPr>
          </a:p>
        </p:txBody>
      </p:sp>
      <p:pic>
        <p:nvPicPr>
          <p:cNvPr id="7" name="Picture 6" descr="Diagram&#10;&#10;Description automatically generated">
            <a:extLst>
              <a:ext uri="{FF2B5EF4-FFF2-40B4-BE49-F238E27FC236}">
                <a16:creationId xmlns:a16="http://schemas.microsoft.com/office/drawing/2014/main" id="{0AB94E26-74B1-048B-6817-C14965581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37" y="1085850"/>
            <a:ext cx="9915525" cy="4686300"/>
          </a:xfrm>
          <a:prstGeom prst="rect">
            <a:avLst/>
          </a:prstGeom>
        </p:spPr>
      </p:pic>
    </p:spTree>
    <p:extLst>
      <p:ext uri="{BB962C8B-B14F-4D97-AF65-F5344CB8AC3E}">
        <p14:creationId xmlns:p14="http://schemas.microsoft.com/office/powerpoint/2010/main" val="1871875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latin typeface="Calibri" panose="020F0502020204030204" pitchFamily="34" charset="0"/>
                <a:cs typeface="Calibri" panose="020F0502020204030204" pitchFamily="34" charset="0"/>
              </a:rPr>
              <a:t>Thank you!</a:t>
            </a:r>
            <a:br>
              <a:rPr lang="en-IE" dirty="0">
                <a:latin typeface="Calibri" panose="020F0502020204030204" pitchFamily="34" charset="0"/>
                <a:cs typeface="Calibri" panose="020F0502020204030204" pitchFamily="34" charset="0"/>
              </a:rPr>
            </a:br>
            <a:br>
              <a:rPr lang="en-IE" dirty="0">
                <a:latin typeface="Calibri" panose="020F0502020204030204" pitchFamily="34" charset="0"/>
                <a:cs typeface="Calibri" panose="020F0502020204030204" pitchFamily="34" charset="0"/>
              </a:rPr>
            </a:br>
            <a:r>
              <a:rPr lang="en-IE" dirty="0">
                <a:latin typeface="Calibri" panose="020F0502020204030204" pitchFamily="34" charset="0"/>
                <a:cs typeface="Calibri" panose="020F0502020204030204" pitchFamily="34" charset="0"/>
              </a:rPr>
              <a:t>Do you have any questions?</a:t>
            </a:r>
            <a:br>
              <a:rPr lang="en-IE"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wrap="square" anchor="b" anchorCtr="0"/>
          <a:lstStyle/>
          <a:p>
            <a:r>
              <a:rPr lang="en-US" sz="1050" b="1" dirty="0">
                <a:latin typeface="Calibri" panose="020F0502020204030204" pitchFamily="34" charset="0"/>
                <a:cs typeface="Calibri" panose="020F0502020204030204" pitchFamily="34" charset="0"/>
              </a:rPr>
              <a:t>© European Union 2022</a:t>
            </a:r>
            <a:endParaRPr lang="en-US"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D2D10-59B8-053C-AEB0-7A155D5F19D4}"/>
              </a:ext>
            </a:extLst>
          </p:cNvPr>
          <p:cNvSpPr>
            <a:spLocks noGrp="1"/>
          </p:cNvSpPr>
          <p:nvPr>
            <p:ph idx="1"/>
          </p:nvPr>
        </p:nvSpPr>
        <p:spPr>
          <a:xfrm>
            <a:off x="948950" y="1488048"/>
            <a:ext cx="10905699" cy="3881904"/>
          </a:xfrm>
        </p:spPr>
        <p:txBody>
          <a:bodyPr/>
          <a:lstStyle/>
          <a:p>
            <a:pPr marL="0" indent="0">
              <a:buNone/>
            </a:pPr>
            <a:r>
              <a:rPr lang="en-GB" dirty="0">
                <a:solidFill>
                  <a:schemeClr val="tx2"/>
                </a:solidFill>
                <a:effectLst/>
                <a:latin typeface="Times New Roman" panose="02020603050405020304" pitchFamily="18" charset="0"/>
                <a:ea typeface="Times New Roman" panose="02020603050405020304" pitchFamily="18" charset="0"/>
              </a:rPr>
              <a:t>The </a:t>
            </a:r>
            <a:r>
              <a:rPr lang="en-GB" b="1" dirty="0">
                <a:solidFill>
                  <a:schemeClr val="tx2"/>
                </a:solidFill>
                <a:effectLst/>
                <a:latin typeface="Times New Roman" panose="02020603050405020304" pitchFamily="18" charset="0"/>
                <a:ea typeface="Times New Roman" panose="02020603050405020304" pitchFamily="18" charset="0"/>
              </a:rPr>
              <a:t>Carbon Border Adjustment Mechanism </a:t>
            </a:r>
            <a:r>
              <a:rPr lang="en-GB" dirty="0">
                <a:solidFill>
                  <a:schemeClr val="tx2"/>
                </a:solidFill>
                <a:effectLst/>
                <a:latin typeface="Times New Roman" panose="02020603050405020304" pitchFamily="18" charset="0"/>
                <a:ea typeface="Times New Roman" panose="02020603050405020304" pitchFamily="18" charset="0"/>
              </a:rPr>
              <a:t>was proposed as part of ‘Fit for 55 Package’ in July 2021. The Trilogue on the CBAM draft Regulation concluded in December 2022. CBAM regulation to be adopted in Q2 2023</a:t>
            </a:r>
            <a:endParaRPr lang="en-GB" sz="3200" dirty="0">
              <a:solidFill>
                <a:schemeClr val="tx2"/>
              </a:solidFill>
              <a:effectLst/>
              <a:latin typeface="Times New Roman" panose="02020603050405020304" pitchFamily="18" charset="0"/>
              <a:ea typeface="Times New Roman" panose="02020603050405020304" pitchFamily="18" charset="0"/>
            </a:endParaRPr>
          </a:p>
          <a:p>
            <a:pPr marL="0" indent="0">
              <a:buNone/>
            </a:pPr>
            <a:r>
              <a:rPr lang="en-GB" dirty="0">
                <a:solidFill>
                  <a:schemeClr val="tx2"/>
                </a:solidFill>
                <a:effectLst/>
                <a:latin typeface="Times New Roman" panose="02020603050405020304" pitchFamily="18" charset="0"/>
                <a:ea typeface="Times New Roman" panose="02020603050405020304" pitchFamily="18" charset="0"/>
              </a:rPr>
              <a:t>CBAM introduces significant new measures for </a:t>
            </a:r>
          </a:p>
          <a:p>
            <a:r>
              <a:rPr lang="en-GB" dirty="0">
                <a:solidFill>
                  <a:schemeClr val="tx2"/>
                </a:solidFill>
                <a:effectLst/>
                <a:latin typeface="Times New Roman" panose="02020603050405020304" pitchFamily="18" charset="0"/>
                <a:ea typeface="Times New Roman" panose="02020603050405020304" pitchFamily="18" charset="0"/>
              </a:rPr>
              <a:t>Importers/Declarants of CBAM goods </a:t>
            </a:r>
          </a:p>
          <a:p>
            <a:r>
              <a:rPr lang="en-GB" dirty="0">
                <a:solidFill>
                  <a:schemeClr val="tx2"/>
                </a:solidFill>
                <a:effectLst/>
                <a:latin typeface="Times New Roman" panose="02020603050405020304" pitchFamily="18" charset="0"/>
                <a:ea typeface="Times New Roman" panose="02020603050405020304" pitchFamily="18" charset="0"/>
              </a:rPr>
              <a:t>EU Authorities in charge of CBAM</a:t>
            </a:r>
          </a:p>
          <a:p>
            <a:r>
              <a:rPr lang="en-GB" dirty="0">
                <a:solidFill>
                  <a:schemeClr val="tx2"/>
                </a:solidFill>
                <a:effectLst/>
                <a:latin typeface="Times New Roman" panose="02020603050405020304" pitchFamily="18" charset="0"/>
                <a:ea typeface="Times New Roman" panose="02020603050405020304" pitchFamily="18" charset="0"/>
              </a:rPr>
              <a:t>Commission </a:t>
            </a:r>
            <a:endParaRPr lang="en-GB" dirty="0">
              <a:solidFill>
                <a:schemeClr val="tx2"/>
              </a:solidFill>
              <a:latin typeface="Times New Roman" panose="02020603050405020304" pitchFamily="18" charset="0"/>
              <a:ea typeface="Times New Roman" panose="02020603050405020304" pitchFamily="18" charset="0"/>
            </a:endParaRPr>
          </a:p>
          <a:p>
            <a:r>
              <a:rPr lang="en-GB" dirty="0">
                <a:solidFill>
                  <a:schemeClr val="tx2"/>
                </a:solidFill>
                <a:effectLst/>
                <a:latin typeface="Times New Roman" panose="02020603050405020304" pitchFamily="18" charset="0"/>
                <a:ea typeface="Times New Roman" panose="02020603050405020304" pitchFamily="18" charset="0"/>
              </a:rPr>
              <a:t>MS Customs Administrations</a:t>
            </a:r>
          </a:p>
          <a:p>
            <a:endParaRPr lang="en-IE" dirty="0">
              <a:solidFill>
                <a:schemeClr val="tx2"/>
              </a:solidFill>
            </a:endParaRPr>
          </a:p>
        </p:txBody>
      </p:sp>
      <p:sp>
        <p:nvSpPr>
          <p:cNvPr id="3" name="Title 2">
            <a:extLst>
              <a:ext uri="{FF2B5EF4-FFF2-40B4-BE49-F238E27FC236}">
                <a16:creationId xmlns:a16="http://schemas.microsoft.com/office/drawing/2014/main" id="{7DAD6A0A-6D12-9B53-A8E6-62E8AA587308}"/>
              </a:ext>
            </a:extLst>
          </p:cNvPr>
          <p:cNvSpPr>
            <a:spLocks noGrp="1"/>
          </p:cNvSpPr>
          <p:nvPr>
            <p:ph type="title"/>
          </p:nvPr>
        </p:nvSpPr>
        <p:spPr>
          <a:xfrm>
            <a:off x="948950" y="221603"/>
            <a:ext cx="10515600" cy="782357"/>
          </a:xfrm>
        </p:spPr>
        <p:txBody>
          <a:bodyPr/>
          <a:lstStyle/>
          <a:p>
            <a:r>
              <a:rPr lang="en-US" sz="3200" dirty="0"/>
              <a:t>CBAM Scope and Impact</a:t>
            </a:r>
            <a:endParaRPr lang="en-IE" sz="3200" dirty="0"/>
          </a:p>
        </p:txBody>
      </p:sp>
    </p:spTree>
    <p:extLst>
      <p:ext uri="{BB962C8B-B14F-4D97-AF65-F5344CB8AC3E}">
        <p14:creationId xmlns:p14="http://schemas.microsoft.com/office/powerpoint/2010/main" val="313315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66311-6194-9C5D-C5DC-6E053127DFF2}"/>
              </a:ext>
            </a:extLst>
          </p:cNvPr>
          <p:cNvSpPr>
            <a:spLocks noGrp="1"/>
          </p:cNvSpPr>
          <p:nvPr>
            <p:ph idx="1"/>
          </p:nvPr>
        </p:nvSpPr>
        <p:spPr>
          <a:xfrm>
            <a:off x="948951" y="1586139"/>
            <a:ext cx="10905699" cy="3881904"/>
          </a:xfrm>
        </p:spPr>
        <p:txBody>
          <a:bodyPr vert="horz" lIns="91440" tIns="45720" rIns="91440" bIns="45720" rtlCol="0">
            <a:noAutofit/>
          </a:bodyPr>
          <a:lstStyle/>
          <a:p>
            <a:r>
              <a:rPr lang="en-US" b="1" dirty="0">
                <a:solidFill>
                  <a:schemeClr val="tx2"/>
                </a:solidFill>
                <a:latin typeface="Times New Roman" panose="02020603050405020304" pitchFamily="18" charset="0"/>
              </a:rPr>
              <a:t>CBAM Phase 1</a:t>
            </a:r>
            <a:r>
              <a:rPr lang="en-US" dirty="0">
                <a:solidFill>
                  <a:schemeClr val="tx2"/>
                </a:solidFill>
                <a:latin typeface="Times New Roman" panose="02020603050405020304" pitchFamily="18" charset="0"/>
              </a:rPr>
              <a:t>: Transitional Period from the 4th quarter of 2023 until 31st December 2024 covering the CBAM Reports;</a:t>
            </a:r>
            <a:endParaRPr lang="en-IE" dirty="0">
              <a:solidFill>
                <a:schemeClr val="tx2"/>
              </a:solidFill>
              <a:latin typeface="Times New Roman" panose="02020603050405020304" pitchFamily="18" charset="0"/>
            </a:endParaRPr>
          </a:p>
          <a:p>
            <a:r>
              <a:rPr lang="en-US" b="1" dirty="0">
                <a:solidFill>
                  <a:schemeClr val="tx2"/>
                </a:solidFill>
                <a:latin typeface="Times New Roman" panose="02020603050405020304" pitchFamily="18" charset="0"/>
              </a:rPr>
              <a:t>CBAM Phase 2</a:t>
            </a:r>
            <a:r>
              <a:rPr lang="en-US" dirty="0">
                <a:solidFill>
                  <a:schemeClr val="tx2"/>
                </a:solidFill>
                <a:latin typeface="Times New Roman" panose="02020603050405020304" pitchFamily="18" charset="0"/>
              </a:rPr>
              <a:t>: Transitional Period augmented with the Authorization of CBAM Declarants and Registration of Operators and Installations from 3rd Countries as from 31 December 2024 until 31st December 2025;</a:t>
            </a:r>
            <a:endParaRPr lang="en-IE" dirty="0">
              <a:solidFill>
                <a:schemeClr val="tx2"/>
              </a:solidFill>
              <a:latin typeface="Times New Roman" panose="02020603050405020304" pitchFamily="18" charset="0"/>
            </a:endParaRPr>
          </a:p>
          <a:p>
            <a:r>
              <a:rPr lang="en-US" b="1" dirty="0">
                <a:solidFill>
                  <a:schemeClr val="tx2"/>
                </a:solidFill>
                <a:latin typeface="Times New Roman" panose="02020603050405020304" pitchFamily="18" charset="0"/>
              </a:rPr>
              <a:t>CBAM Phase 3</a:t>
            </a:r>
            <a:r>
              <a:rPr lang="en-US" dirty="0">
                <a:solidFill>
                  <a:schemeClr val="tx2"/>
                </a:solidFill>
                <a:latin typeface="Times New Roman" panose="02020603050405020304" pitchFamily="18" charset="0"/>
              </a:rPr>
              <a:t>: Definitive Period from 1st quarter 2026.</a:t>
            </a:r>
            <a:endParaRPr lang="en-IE" dirty="0">
              <a:solidFill>
                <a:schemeClr val="tx2"/>
              </a:solidFill>
              <a:latin typeface="Times New Roman" panose="02020603050405020304" pitchFamily="18" charset="0"/>
            </a:endParaRPr>
          </a:p>
          <a:p>
            <a:pPr marL="0" indent="0">
              <a:buNone/>
            </a:pPr>
            <a:endParaRPr lang="en-IE" dirty="0">
              <a:solidFill>
                <a:schemeClr val="tx2"/>
              </a:solidFill>
              <a:latin typeface="Times New Roman" panose="02020603050405020304" pitchFamily="18" charset="0"/>
            </a:endParaRPr>
          </a:p>
        </p:txBody>
      </p:sp>
      <p:sp>
        <p:nvSpPr>
          <p:cNvPr id="3" name="Title 2">
            <a:extLst>
              <a:ext uri="{FF2B5EF4-FFF2-40B4-BE49-F238E27FC236}">
                <a16:creationId xmlns:a16="http://schemas.microsoft.com/office/drawing/2014/main" id="{E7CBCBCA-1239-330F-E343-B41C5A98C542}"/>
              </a:ext>
            </a:extLst>
          </p:cNvPr>
          <p:cNvSpPr>
            <a:spLocks noGrp="1"/>
          </p:cNvSpPr>
          <p:nvPr>
            <p:ph type="title"/>
          </p:nvPr>
        </p:nvSpPr>
        <p:spPr>
          <a:xfrm>
            <a:off x="948951" y="145403"/>
            <a:ext cx="10515600" cy="782357"/>
          </a:xfrm>
        </p:spPr>
        <p:txBody>
          <a:bodyPr/>
          <a:lstStyle/>
          <a:p>
            <a:r>
              <a:rPr lang="en-US" sz="3200" dirty="0"/>
              <a:t>CBAM Deployment Phases</a:t>
            </a:r>
            <a:endParaRPr lang="en-IE" sz="3200" dirty="0"/>
          </a:p>
        </p:txBody>
      </p:sp>
    </p:spTree>
    <p:extLst>
      <p:ext uri="{BB962C8B-B14F-4D97-AF65-F5344CB8AC3E}">
        <p14:creationId xmlns:p14="http://schemas.microsoft.com/office/powerpoint/2010/main" val="123822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E4883-2FF1-FAC2-565C-F82305730E86}"/>
              </a:ext>
            </a:extLst>
          </p:cNvPr>
          <p:cNvPicPr>
            <a:picLocks noChangeAspect="1"/>
          </p:cNvPicPr>
          <p:nvPr/>
        </p:nvPicPr>
        <p:blipFill>
          <a:blip r:embed="rId2"/>
          <a:stretch>
            <a:fillRect/>
          </a:stretch>
        </p:blipFill>
        <p:spPr>
          <a:xfrm>
            <a:off x="326503" y="1180406"/>
            <a:ext cx="11538994" cy="5404385"/>
          </a:xfrm>
          <a:prstGeom prst="rect">
            <a:avLst/>
          </a:prstGeom>
        </p:spPr>
      </p:pic>
      <p:sp>
        <p:nvSpPr>
          <p:cNvPr id="7" name="TextBox 6">
            <a:extLst>
              <a:ext uri="{FF2B5EF4-FFF2-40B4-BE49-F238E27FC236}">
                <a16:creationId xmlns:a16="http://schemas.microsoft.com/office/drawing/2014/main" id="{7B0FDF2D-85B0-0D8E-D4C1-FE49FD5A1FEF}"/>
              </a:ext>
            </a:extLst>
          </p:cNvPr>
          <p:cNvSpPr txBox="1"/>
          <p:nvPr/>
        </p:nvSpPr>
        <p:spPr>
          <a:xfrm>
            <a:off x="979713" y="337847"/>
            <a:ext cx="10624457" cy="467696"/>
          </a:xfrm>
          <a:prstGeom prst="rect">
            <a:avLst/>
          </a:prstGeom>
        </p:spPr>
        <p:txBody>
          <a:bodyPr vert="horz" lIns="91440" tIns="45720" rIns="91440" bIns="0" rtlCol="0" anchor="b" anchorCtr="0">
            <a:noAutofit/>
          </a:bodyPr>
          <a:lstStyle>
            <a:lvl1pPr>
              <a:lnSpc>
                <a:spcPct val="90000"/>
              </a:lnSpc>
              <a:spcBef>
                <a:spcPct val="0"/>
              </a:spcBef>
              <a:buNone/>
              <a:defRPr sz="4000">
                <a:solidFill>
                  <a:schemeClr val="tx2"/>
                </a:solidFill>
                <a:latin typeface="+mj-lt"/>
                <a:ea typeface="+mj-ea"/>
                <a:cs typeface="+mj-cs"/>
              </a:defRPr>
            </a:lvl1pPr>
          </a:lstStyle>
          <a:p>
            <a:r>
              <a:rPr lang="en-US" sz="3200" dirty="0"/>
              <a:t>CBAM Deployment Phases</a:t>
            </a:r>
            <a:endParaRPr lang="en-IE" sz="3200" dirty="0"/>
          </a:p>
        </p:txBody>
      </p:sp>
    </p:spTree>
    <p:extLst>
      <p:ext uri="{BB962C8B-B14F-4D97-AF65-F5344CB8AC3E}">
        <p14:creationId xmlns:p14="http://schemas.microsoft.com/office/powerpoint/2010/main" val="3109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1482CD-EF8D-C8A3-A92B-54F54F152A2C}"/>
              </a:ext>
            </a:extLst>
          </p:cNvPr>
          <p:cNvPicPr>
            <a:picLocks noChangeAspect="1"/>
          </p:cNvPicPr>
          <p:nvPr/>
        </p:nvPicPr>
        <p:blipFill>
          <a:blip r:embed="rId2"/>
          <a:stretch>
            <a:fillRect/>
          </a:stretch>
        </p:blipFill>
        <p:spPr>
          <a:xfrm>
            <a:off x="7777577" y="152678"/>
            <a:ext cx="4275878" cy="6552644"/>
          </a:xfrm>
          <a:prstGeom prst="rect">
            <a:avLst/>
          </a:prstGeom>
        </p:spPr>
      </p:pic>
      <p:sp>
        <p:nvSpPr>
          <p:cNvPr id="3" name="Title 2">
            <a:extLst>
              <a:ext uri="{FF2B5EF4-FFF2-40B4-BE49-F238E27FC236}">
                <a16:creationId xmlns:a16="http://schemas.microsoft.com/office/drawing/2014/main" id="{AF49BBEA-36D6-D940-6943-A17FB6C0D23D}"/>
              </a:ext>
            </a:extLst>
          </p:cNvPr>
          <p:cNvSpPr>
            <a:spLocks noGrp="1"/>
          </p:cNvSpPr>
          <p:nvPr>
            <p:ph type="title"/>
          </p:nvPr>
        </p:nvSpPr>
        <p:spPr>
          <a:xfrm>
            <a:off x="883635" y="102134"/>
            <a:ext cx="7378621" cy="475083"/>
          </a:xfrm>
        </p:spPr>
        <p:txBody>
          <a:bodyPr/>
          <a:lstStyle/>
          <a:p>
            <a:r>
              <a:rPr lang="en-US" sz="3200" dirty="0"/>
              <a:t>CBAM Transitional System- Phase I</a:t>
            </a:r>
            <a:endParaRPr lang="en-IE" sz="3200" dirty="0"/>
          </a:p>
        </p:txBody>
      </p:sp>
      <p:sp>
        <p:nvSpPr>
          <p:cNvPr id="5" name="TextBox 4">
            <a:extLst>
              <a:ext uri="{FF2B5EF4-FFF2-40B4-BE49-F238E27FC236}">
                <a16:creationId xmlns:a16="http://schemas.microsoft.com/office/drawing/2014/main" id="{FF09A84A-237D-4C13-6614-2EC4A3C14806}"/>
              </a:ext>
            </a:extLst>
          </p:cNvPr>
          <p:cNvSpPr txBox="1"/>
          <p:nvPr/>
        </p:nvSpPr>
        <p:spPr>
          <a:xfrm>
            <a:off x="883635" y="584203"/>
            <a:ext cx="7162800" cy="6337441"/>
          </a:xfrm>
          <a:prstGeom prst="rect">
            <a:avLst/>
          </a:prstGeom>
          <a:noFill/>
        </p:spPr>
        <p:txBody>
          <a:bodyPr wrap="square">
            <a:spAutoFit/>
          </a:bodyPr>
          <a:lstStyle/>
          <a:p>
            <a:pPr marL="184785" marR="86995">
              <a:lnSpc>
                <a:spcPct val="115000"/>
              </a:lnSpc>
              <a:spcAft>
                <a:spcPts val="485"/>
              </a:spcAft>
            </a:pPr>
            <a:r>
              <a:rPr lang="en-GB" sz="2000" dirty="0">
                <a:solidFill>
                  <a:schemeClr val="tx2"/>
                </a:solidFill>
                <a:effectLst/>
                <a:latin typeface="Times New Roman" panose="02020603050405020304" pitchFamily="18" charset="0"/>
                <a:ea typeface="Times New Roman" panose="02020603050405020304" pitchFamily="18" charset="0"/>
              </a:rPr>
              <a:t>CBAM introduces measures for the Importers, for the EU Authorities in charge of CBAM, the Commission and the MS Customs Administrations:</a:t>
            </a:r>
            <a:endParaRPr lang="en-IE" sz="20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2000" b="1" dirty="0">
                <a:solidFill>
                  <a:schemeClr val="tx2"/>
                </a:solidFill>
                <a:effectLst/>
                <a:latin typeface="Times New Roman" panose="02020603050405020304" pitchFamily="18" charset="0"/>
                <a:ea typeface="Times New Roman" panose="02020603050405020304" pitchFamily="18" charset="0"/>
              </a:rPr>
              <a:t>Importers</a:t>
            </a:r>
            <a:r>
              <a:rPr lang="en-GB" sz="2000" dirty="0">
                <a:solidFill>
                  <a:schemeClr val="tx2"/>
                </a:solidFill>
                <a:effectLst/>
                <a:latin typeface="Times New Roman" panose="02020603050405020304" pitchFamily="18" charset="0"/>
                <a:ea typeface="Times New Roman" panose="02020603050405020304" pitchFamily="18" charset="0"/>
              </a:rPr>
              <a:t> have to file CBAM Periodic Reports to the CBAM system </a:t>
            </a:r>
            <a:endParaRPr lang="en-IE" sz="20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2000" b="1" dirty="0">
                <a:solidFill>
                  <a:schemeClr val="tx2"/>
                </a:solidFill>
                <a:effectLst/>
                <a:latin typeface="Times New Roman" panose="02020603050405020304" pitchFamily="18" charset="0"/>
                <a:ea typeface="Times New Roman" panose="02020603050405020304" pitchFamily="18" charset="0"/>
              </a:rPr>
              <a:t>Commission</a:t>
            </a:r>
            <a:r>
              <a:rPr lang="en-GB" sz="2000" dirty="0">
                <a:solidFill>
                  <a:schemeClr val="tx2"/>
                </a:solidFill>
                <a:effectLst/>
                <a:latin typeface="Times New Roman" panose="02020603050405020304" pitchFamily="18" charset="0"/>
                <a:ea typeface="Times New Roman" panose="02020603050405020304" pitchFamily="18" charset="0"/>
              </a:rPr>
              <a:t>  services will supervise and coordinate CBAM system operations and compliance to the provisions of the CBAM regulation</a:t>
            </a:r>
            <a:endParaRPr lang="en-IE" sz="20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2000" b="1" dirty="0">
                <a:solidFill>
                  <a:schemeClr val="tx2"/>
                </a:solidFill>
                <a:effectLst/>
                <a:latin typeface="Times New Roman" panose="02020603050405020304" pitchFamily="18" charset="0"/>
                <a:ea typeface="Times New Roman" panose="02020603050405020304" pitchFamily="18" charset="0"/>
              </a:rPr>
              <a:t>MS Customs Administrations </a:t>
            </a:r>
            <a:r>
              <a:rPr lang="en-GB" sz="2000" dirty="0">
                <a:solidFill>
                  <a:schemeClr val="tx2"/>
                </a:solidFill>
                <a:effectLst/>
                <a:latin typeface="Times New Roman" panose="02020603050405020304" pitchFamily="18" charset="0"/>
                <a:ea typeface="Times New Roman" panose="02020603050405020304" pitchFamily="18" charset="0"/>
              </a:rPr>
              <a:t>will  notify EO for their obligations arising from CBAM Regulation and report the imports of CBAM products of a specific period via the existing Surveillance 3 or other temporary means in case of derogation</a:t>
            </a:r>
            <a:endParaRPr lang="en-IE" sz="20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2000" b="1" dirty="0">
                <a:solidFill>
                  <a:schemeClr val="tx2"/>
                </a:solidFill>
                <a:effectLst/>
                <a:latin typeface="Times New Roman" panose="02020603050405020304" pitchFamily="18" charset="0"/>
                <a:ea typeface="Times New Roman" panose="02020603050405020304" pitchFamily="18" charset="0"/>
              </a:rPr>
              <a:t>MS Competent Authorities for CBAM </a:t>
            </a:r>
            <a:r>
              <a:rPr lang="en-GB" sz="2000" dirty="0">
                <a:solidFill>
                  <a:schemeClr val="tx2"/>
                </a:solidFill>
                <a:effectLst/>
                <a:latin typeface="Times New Roman" panose="02020603050405020304" pitchFamily="18" charset="0"/>
                <a:ea typeface="Times New Roman" panose="02020603050405020304" pitchFamily="18" charset="0"/>
              </a:rPr>
              <a:t>will be responsible for CBAM EO Accounts management and will collaborate with Customs and Commission  services to ensure compliance to the provisions of the CBAM regulation</a:t>
            </a:r>
            <a:endParaRPr lang="en-IE" sz="20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751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C8289-5623-67D7-6D3A-6DAA86DDA005}"/>
              </a:ext>
            </a:extLst>
          </p:cNvPr>
          <p:cNvPicPr>
            <a:picLocks noChangeAspect="1"/>
          </p:cNvPicPr>
          <p:nvPr/>
        </p:nvPicPr>
        <p:blipFill>
          <a:blip r:embed="rId2"/>
          <a:stretch>
            <a:fillRect/>
          </a:stretch>
        </p:blipFill>
        <p:spPr>
          <a:xfrm>
            <a:off x="7615465" y="127489"/>
            <a:ext cx="4298334" cy="6603021"/>
          </a:xfrm>
          <a:prstGeom prst="rect">
            <a:avLst/>
          </a:prstGeom>
        </p:spPr>
      </p:pic>
      <p:sp>
        <p:nvSpPr>
          <p:cNvPr id="3" name="Title 2">
            <a:extLst>
              <a:ext uri="{FF2B5EF4-FFF2-40B4-BE49-F238E27FC236}">
                <a16:creationId xmlns:a16="http://schemas.microsoft.com/office/drawing/2014/main" id="{AF49BBEA-36D6-D940-6943-A17FB6C0D23D}"/>
              </a:ext>
            </a:extLst>
          </p:cNvPr>
          <p:cNvSpPr>
            <a:spLocks noGrp="1"/>
          </p:cNvSpPr>
          <p:nvPr>
            <p:ph type="title"/>
          </p:nvPr>
        </p:nvSpPr>
        <p:spPr>
          <a:xfrm>
            <a:off x="883635" y="112393"/>
            <a:ext cx="7378621" cy="551283"/>
          </a:xfrm>
        </p:spPr>
        <p:txBody>
          <a:bodyPr/>
          <a:lstStyle/>
          <a:p>
            <a:r>
              <a:rPr lang="en-US" sz="3200" dirty="0"/>
              <a:t>CBAM Transitional System- Phase II</a:t>
            </a:r>
            <a:endParaRPr lang="en-IE" sz="3200" dirty="0"/>
          </a:p>
        </p:txBody>
      </p:sp>
      <p:sp>
        <p:nvSpPr>
          <p:cNvPr id="7" name="TextBox 6">
            <a:extLst>
              <a:ext uri="{FF2B5EF4-FFF2-40B4-BE49-F238E27FC236}">
                <a16:creationId xmlns:a16="http://schemas.microsoft.com/office/drawing/2014/main" id="{F52A5372-6ABD-C948-97B2-5133477D0D57}"/>
              </a:ext>
            </a:extLst>
          </p:cNvPr>
          <p:cNvSpPr txBox="1"/>
          <p:nvPr/>
        </p:nvSpPr>
        <p:spPr>
          <a:xfrm>
            <a:off x="883635" y="1048046"/>
            <a:ext cx="6731830" cy="5191165"/>
          </a:xfrm>
          <a:prstGeom prst="rect">
            <a:avLst/>
          </a:prstGeom>
          <a:noFill/>
        </p:spPr>
        <p:txBody>
          <a:bodyPr wrap="square">
            <a:spAutoFit/>
          </a:bodyPr>
          <a:lstStyle/>
          <a:p>
            <a:pPr marL="184785" marR="86995" algn="just">
              <a:spcAft>
                <a:spcPts val="485"/>
              </a:spcAft>
            </a:pPr>
            <a:r>
              <a:rPr lang="en-GB" sz="1900" dirty="0">
                <a:solidFill>
                  <a:schemeClr val="tx2"/>
                </a:solidFill>
                <a:latin typeface="Times New Roman" panose="02020603050405020304" pitchFamily="18" charset="0"/>
                <a:ea typeface="Times New Roman" panose="02020603050405020304" pitchFamily="18" charset="0"/>
              </a:rPr>
              <a:t>T</a:t>
            </a:r>
            <a:r>
              <a:rPr lang="en-GB" sz="1900" dirty="0">
                <a:solidFill>
                  <a:schemeClr val="tx2"/>
                </a:solidFill>
                <a:effectLst/>
                <a:latin typeface="Times New Roman" panose="02020603050405020304" pitchFamily="18" charset="0"/>
                <a:ea typeface="Times New Roman" panose="02020603050405020304" pitchFamily="18" charset="0"/>
              </a:rPr>
              <a:t>he second part of CBAM will be deployed to operations including the following services:</a:t>
            </a:r>
            <a:endParaRPr lang="en-IE" sz="1900" dirty="0">
              <a:solidFill>
                <a:schemeClr val="tx2"/>
              </a:solidFill>
              <a:effectLst/>
              <a:latin typeface="Times New Roman" panose="02020603050405020304" pitchFamily="18" charset="0"/>
              <a:ea typeface="Times New Roman" panose="02020603050405020304" pitchFamily="18" charset="0"/>
            </a:endParaRPr>
          </a:p>
          <a:p>
            <a:pPr marL="184785" marR="86995" algn="just">
              <a:spcAft>
                <a:spcPts val="485"/>
              </a:spcAft>
            </a:pPr>
            <a:r>
              <a:rPr lang="en-GB" sz="1900" dirty="0">
                <a:solidFill>
                  <a:schemeClr val="tx2"/>
                </a:solidFill>
                <a:effectLst/>
                <a:latin typeface="Times New Roman" panose="02020603050405020304" pitchFamily="18" charset="0"/>
                <a:ea typeface="Times New Roman" panose="02020603050405020304" pitchFamily="18" charset="0"/>
              </a:rPr>
              <a:t>•    The CBAM central system should allow EU Economic Operators in their role of declarant for Import to apply for a </a:t>
            </a:r>
            <a:r>
              <a:rPr lang="en-GB" sz="1900" b="1" dirty="0">
                <a:solidFill>
                  <a:schemeClr val="tx2"/>
                </a:solidFill>
                <a:effectLst/>
                <a:latin typeface="Times New Roman" panose="02020603050405020304" pitchFamily="18" charset="0"/>
                <a:ea typeface="Times New Roman" panose="02020603050405020304" pitchFamily="18" charset="0"/>
              </a:rPr>
              <a:t>CBAM Authorisation </a:t>
            </a:r>
            <a:r>
              <a:rPr lang="en-GB" sz="1900" dirty="0">
                <a:solidFill>
                  <a:schemeClr val="tx2"/>
                </a:solidFill>
                <a:effectLst/>
                <a:latin typeface="Times New Roman" panose="02020603050405020304" pitchFamily="18" charset="0"/>
                <a:ea typeface="Times New Roman" panose="02020603050405020304" pitchFamily="18" charset="0"/>
              </a:rPr>
              <a:t>which EU Competent Authorities will validate and monitor through their lifecycle including granting the authorisation, assessing the use of the authorisation and even deciding to revoke an authorisation if the authorised declarant does not comply to his obligations. All authorisations will be registered in the CBAM registry. </a:t>
            </a:r>
            <a:endParaRPr lang="en-IE" sz="1900" dirty="0">
              <a:solidFill>
                <a:schemeClr val="tx2"/>
              </a:solidFill>
              <a:effectLst/>
              <a:latin typeface="Times New Roman" panose="02020603050405020304" pitchFamily="18" charset="0"/>
              <a:ea typeface="Times New Roman" panose="02020603050405020304" pitchFamily="18" charset="0"/>
            </a:endParaRPr>
          </a:p>
          <a:p>
            <a:pPr marL="184785" marR="86995" algn="just">
              <a:spcAft>
                <a:spcPts val="485"/>
              </a:spcAft>
            </a:pPr>
            <a:r>
              <a:rPr lang="en-GB" sz="1900" dirty="0">
                <a:solidFill>
                  <a:schemeClr val="tx2"/>
                </a:solidFill>
                <a:effectLst/>
                <a:latin typeface="Times New Roman" panose="02020603050405020304" pitchFamily="18" charset="0"/>
                <a:ea typeface="Times New Roman" panose="02020603050405020304" pitchFamily="18" charset="0"/>
              </a:rPr>
              <a:t>•    The CBAM central system should allow </a:t>
            </a:r>
            <a:r>
              <a:rPr lang="en-GB" sz="1900" b="1" dirty="0">
                <a:solidFill>
                  <a:schemeClr val="tx2"/>
                </a:solidFill>
                <a:effectLst/>
                <a:latin typeface="Times New Roman" panose="02020603050405020304" pitchFamily="18" charset="0"/>
                <a:ea typeface="Times New Roman" panose="02020603050405020304" pitchFamily="18" charset="0"/>
              </a:rPr>
              <a:t>operators of production installations in third countries to register in the CBAM registry</a:t>
            </a:r>
            <a:r>
              <a:rPr lang="en-GB" sz="1900" dirty="0">
                <a:solidFill>
                  <a:schemeClr val="tx2"/>
                </a:solidFill>
                <a:effectLst/>
                <a:latin typeface="Times New Roman" panose="02020603050405020304" pitchFamily="18" charset="0"/>
                <a:ea typeface="Times New Roman" panose="02020603050405020304" pitchFamily="18" charset="0"/>
              </a:rPr>
              <a:t> and to make their verified embedded GHG emissions from production of goods available to authorised CBAM declarants. The Commission should manage the CBAM registry containing data on the authorised CBAM declarants, operators and installations in third countries.</a:t>
            </a:r>
            <a:endParaRPr lang="en-IE" sz="19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326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DDB57C-895B-950C-4F11-A7CDAB880C26}"/>
              </a:ext>
            </a:extLst>
          </p:cNvPr>
          <p:cNvPicPr>
            <a:picLocks noChangeAspect="1"/>
          </p:cNvPicPr>
          <p:nvPr/>
        </p:nvPicPr>
        <p:blipFill>
          <a:blip r:embed="rId2"/>
          <a:stretch>
            <a:fillRect/>
          </a:stretch>
        </p:blipFill>
        <p:spPr>
          <a:xfrm>
            <a:off x="7519666" y="570886"/>
            <a:ext cx="4562938" cy="5312792"/>
          </a:xfrm>
          <a:prstGeom prst="rect">
            <a:avLst/>
          </a:prstGeom>
        </p:spPr>
      </p:pic>
      <p:sp>
        <p:nvSpPr>
          <p:cNvPr id="7" name="TextBox 6">
            <a:extLst>
              <a:ext uri="{FF2B5EF4-FFF2-40B4-BE49-F238E27FC236}">
                <a16:creationId xmlns:a16="http://schemas.microsoft.com/office/drawing/2014/main" id="{7F412C35-4356-C34F-6A05-EC469ED041CE}"/>
              </a:ext>
            </a:extLst>
          </p:cNvPr>
          <p:cNvSpPr txBox="1"/>
          <p:nvPr/>
        </p:nvSpPr>
        <p:spPr>
          <a:xfrm>
            <a:off x="315686" y="772604"/>
            <a:ext cx="7815943" cy="5962530"/>
          </a:xfrm>
          <a:prstGeom prst="rect">
            <a:avLst/>
          </a:prstGeom>
          <a:noFill/>
        </p:spPr>
        <p:txBody>
          <a:bodyPr wrap="square">
            <a:spAutoFit/>
          </a:bodyPr>
          <a:lstStyle/>
          <a:p>
            <a:pPr marL="470535" marR="86995" indent="-285750">
              <a:lnSpc>
                <a:spcPct val="115000"/>
              </a:lnSpc>
              <a:spcAft>
                <a:spcPts val="485"/>
              </a:spcAft>
              <a:buFont typeface="Arial" panose="020B0604020202020204" pitchFamily="34" charset="0"/>
              <a:buChar char="•"/>
            </a:pPr>
            <a:r>
              <a:rPr lang="en-GB" sz="1600" b="1" dirty="0">
                <a:solidFill>
                  <a:schemeClr val="tx2"/>
                </a:solidFill>
                <a:effectLst/>
                <a:latin typeface="Times New Roman" panose="02020603050405020304" pitchFamily="18" charset="0"/>
                <a:ea typeface="Times New Roman" panose="02020603050405020304" pitchFamily="18" charset="0"/>
              </a:rPr>
              <a:t>Declarants of Imports </a:t>
            </a:r>
            <a:r>
              <a:rPr lang="en-GB" sz="1600" dirty="0">
                <a:solidFill>
                  <a:schemeClr val="tx2"/>
                </a:solidFill>
                <a:effectLst/>
                <a:latin typeface="Times New Roman" panose="02020603050405020304" pitchFamily="18" charset="0"/>
                <a:ea typeface="Times New Roman" panose="02020603050405020304" pitchFamily="18" charset="0"/>
              </a:rPr>
              <a:t>of CBAM goods must hold a CBAM authorisation to import CBAM goods</a:t>
            </a:r>
            <a:endParaRPr lang="en-IE" sz="16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Customs authorities must only allow the </a:t>
            </a:r>
            <a:r>
              <a:rPr lang="en-GB" sz="1600" b="1" dirty="0">
                <a:solidFill>
                  <a:schemeClr val="tx2"/>
                </a:solidFill>
                <a:effectLst/>
                <a:latin typeface="Times New Roman" panose="02020603050405020304" pitchFamily="18" charset="0"/>
                <a:ea typeface="Times New Roman" panose="02020603050405020304" pitchFamily="18" charset="0"/>
              </a:rPr>
              <a:t>importation of CBAM goods of authorised CBAM declarants </a:t>
            </a:r>
            <a:endParaRPr lang="en-IE" sz="1600" b="1"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Customs authorities should carry out </a:t>
            </a:r>
            <a:r>
              <a:rPr lang="en-GB" sz="1600" b="1" dirty="0">
                <a:solidFill>
                  <a:schemeClr val="tx2"/>
                </a:solidFill>
                <a:effectLst/>
                <a:latin typeface="Times New Roman" panose="02020603050405020304" pitchFamily="18" charset="0"/>
                <a:ea typeface="Times New Roman" panose="02020603050405020304" pitchFamily="18" charset="0"/>
              </a:rPr>
              <a:t>controls on Import for CBAM purposes </a:t>
            </a:r>
            <a:r>
              <a:rPr lang="en-GB" sz="1600" dirty="0">
                <a:solidFill>
                  <a:schemeClr val="tx2"/>
                </a:solidFill>
                <a:effectLst/>
                <a:latin typeface="Times New Roman" panose="02020603050405020304" pitchFamily="18" charset="0"/>
                <a:ea typeface="Times New Roman" panose="02020603050405020304" pitchFamily="18" charset="0"/>
              </a:rPr>
              <a:t>applying common risk criteria</a:t>
            </a:r>
            <a:endParaRPr lang="en-IE" sz="16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The authorised CBAM declarant </a:t>
            </a:r>
            <a:r>
              <a:rPr lang="en-GB" sz="1600" b="1" dirty="0">
                <a:solidFill>
                  <a:schemeClr val="tx2"/>
                </a:solidFill>
                <a:effectLst/>
                <a:latin typeface="Times New Roman" panose="02020603050405020304" pitchFamily="18" charset="0"/>
                <a:ea typeface="Times New Roman" panose="02020603050405020304" pitchFamily="18" charset="0"/>
              </a:rPr>
              <a:t>submits annually a declaration </a:t>
            </a:r>
            <a:r>
              <a:rPr lang="en-GB" sz="1600" dirty="0">
                <a:solidFill>
                  <a:schemeClr val="tx2"/>
                </a:solidFill>
                <a:effectLst/>
                <a:latin typeface="Times New Roman" panose="02020603050405020304" pitchFamily="18" charset="0"/>
                <a:ea typeface="Times New Roman" panose="02020603050405020304" pitchFamily="18" charset="0"/>
              </a:rPr>
              <a:t>of the embedded emissions in the goods imported and surrenders a number of CBAM certificates corresponding to those declared emissions. </a:t>
            </a:r>
            <a:endParaRPr lang="en-IE" sz="16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An authorised CBAM declarant should be allowed to claim a </a:t>
            </a:r>
            <a:r>
              <a:rPr lang="en-GB" sz="1600" b="1" dirty="0">
                <a:solidFill>
                  <a:schemeClr val="tx2"/>
                </a:solidFill>
                <a:effectLst/>
                <a:latin typeface="Times New Roman" panose="02020603050405020304" pitchFamily="18" charset="0"/>
                <a:ea typeface="Times New Roman" panose="02020603050405020304" pitchFamily="18" charset="0"/>
              </a:rPr>
              <a:t>reduction in the number of CBAM certificates for the carbon price paid elsewhere </a:t>
            </a:r>
            <a:r>
              <a:rPr lang="en-GB" sz="1600" dirty="0">
                <a:solidFill>
                  <a:schemeClr val="tx2"/>
                </a:solidFill>
                <a:effectLst/>
                <a:latin typeface="Times New Roman" panose="02020603050405020304" pitchFamily="18" charset="0"/>
                <a:ea typeface="Times New Roman" panose="02020603050405020304" pitchFamily="18" charset="0"/>
              </a:rPr>
              <a:t> for those emissions </a:t>
            </a:r>
            <a:endParaRPr lang="en-IE" sz="16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To reduce the risk of carbon leakage the Commission should take action to </a:t>
            </a:r>
            <a:r>
              <a:rPr lang="en-GB" sz="1600" b="1" dirty="0">
                <a:solidFill>
                  <a:schemeClr val="tx2"/>
                </a:solidFill>
                <a:effectLst/>
                <a:latin typeface="Times New Roman" panose="02020603050405020304" pitchFamily="18" charset="0"/>
                <a:ea typeface="Times New Roman" panose="02020603050405020304" pitchFamily="18" charset="0"/>
              </a:rPr>
              <a:t>address practices of circumvention.</a:t>
            </a:r>
            <a:endParaRPr lang="en-IE" sz="1600" b="1"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For the sale and re-purchase of CBAM certificates a </a:t>
            </a:r>
            <a:r>
              <a:rPr lang="en-GB" sz="1600" b="1" dirty="0">
                <a:solidFill>
                  <a:schemeClr val="tx2"/>
                </a:solidFill>
                <a:effectLst/>
                <a:latin typeface="Times New Roman" panose="02020603050405020304" pitchFamily="18" charset="0"/>
                <a:ea typeface="Times New Roman" panose="02020603050405020304" pitchFamily="18" charset="0"/>
              </a:rPr>
              <a:t>common central platform </a:t>
            </a:r>
            <a:r>
              <a:rPr lang="en-GB" sz="1600" dirty="0">
                <a:solidFill>
                  <a:schemeClr val="tx2"/>
                </a:solidFill>
                <a:effectLst/>
                <a:latin typeface="Times New Roman" panose="02020603050405020304" pitchFamily="18" charset="0"/>
                <a:ea typeface="Times New Roman" panose="02020603050405020304" pitchFamily="18" charset="0"/>
              </a:rPr>
              <a:t>should be established </a:t>
            </a:r>
            <a:endParaRPr lang="en-IE" sz="1600" dirty="0">
              <a:solidFill>
                <a:schemeClr val="tx2"/>
              </a:solidFill>
              <a:effectLst/>
              <a:latin typeface="Times New Roman" panose="02020603050405020304" pitchFamily="18" charset="0"/>
              <a:ea typeface="Times New Roman" panose="02020603050405020304" pitchFamily="18" charset="0"/>
            </a:endParaRP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The COM should </a:t>
            </a:r>
            <a:r>
              <a:rPr lang="en-GB" sz="1600" b="1" dirty="0">
                <a:solidFill>
                  <a:schemeClr val="tx2"/>
                </a:solidFill>
                <a:effectLst/>
                <a:latin typeface="Times New Roman" panose="02020603050405020304" pitchFamily="18" charset="0"/>
                <a:ea typeface="Times New Roman" panose="02020603050405020304" pitchFamily="18" charset="0"/>
              </a:rPr>
              <a:t>review the content of the CBAM declarations </a:t>
            </a:r>
            <a:r>
              <a:rPr lang="en-GB" sz="1600" dirty="0">
                <a:solidFill>
                  <a:schemeClr val="tx2"/>
                </a:solidFill>
                <a:effectLst/>
                <a:latin typeface="Times New Roman" panose="02020603050405020304" pitchFamily="18" charset="0"/>
                <a:ea typeface="Times New Roman" panose="02020603050405020304" pitchFamily="18" charset="0"/>
              </a:rPr>
              <a:t>and involve MS in controls. </a:t>
            </a:r>
          </a:p>
          <a:p>
            <a:pPr marL="470535" marR="86995" indent="-285750">
              <a:lnSpc>
                <a:spcPct val="115000"/>
              </a:lnSpc>
              <a:spcAft>
                <a:spcPts val="485"/>
              </a:spcAft>
              <a:buFont typeface="Arial" panose="020B0604020202020204" pitchFamily="34" charset="0"/>
              <a:buChar char="•"/>
            </a:pPr>
            <a:r>
              <a:rPr lang="en-GB" sz="1600" dirty="0">
                <a:solidFill>
                  <a:schemeClr val="tx2"/>
                </a:solidFill>
                <a:effectLst/>
                <a:latin typeface="Times New Roman" panose="02020603050405020304" pitchFamily="18" charset="0"/>
                <a:ea typeface="Times New Roman" panose="02020603050405020304" pitchFamily="18" charset="0"/>
              </a:rPr>
              <a:t>MS should be responsible for the </a:t>
            </a:r>
            <a:r>
              <a:rPr lang="en-GB" sz="1600" b="1" dirty="0">
                <a:solidFill>
                  <a:schemeClr val="tx2"/>
                </a:solidFill>
                <a:effectLst/>
                <a:latin typeface="Times New Roman" panose="02020603050405020304" pitchFamily="18" charset="0"/>
                <a:ea typeface="Times New Roman" panose="02020603050405020304" pitchFamily="18" charset="0"/>
              </a:rPr>
              <a:t>correct establishment and collection of revenues</a:t>
            </a:r>
            <a:endParaRPr lang="en-IE" sz="1600" dirty="0">
              <a:solidFill>
                <a:schemeClr val="tx2"/>
              </a:solidFill>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AF49BBEA-36D6-D940-6943-A17FB6C0D23D}"/>
              </a:ext>
            </a:extLst>
          </p:cNvPr>
          <p:cNvSpPr>
            <a:spLocks noGrp="1"/>
          </p:cNvSpPr>
          <p:nvPr>
            <p:ph type="title"/>
          </p:nvPr>
        </p:nvSpPr>
        <p:spPr>
          <a:xfrm>
            <a:off x="981606" y="122866"/>
            <a:ext cx="7378621" cy="443191"/>
          </a:xfrm>
        </p:spPr>
        <p:txBody>
          <a:bodyPr/>
          <a:lstStyle/>
          <a:p>
            <a:r>
              <a:rPr lang="en-US" sz="2800" dirty="0"/>
              <a:t>CBAM Transitional System- Phase III</a:t>
            </a:r>
            <a:endParaRPr lang="en-IE" sz="2800" dirty="0"/>
          </a:p>
        </p:txBody>
      </p:sp>
    </p:spTree>
    <p:extLst>
      <p:ext uri="{BB962C8B-B14F-4D97-AF65-F5344CB8AC3E}">
        <p14:creationId xmlns:p14="http://schemas.microsoft.com/office/powerpoint/2010/main" val="160358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CE3F2-4524-F26E-DBC1-E06587235E0C}"/>
              </a:ext>
            </a:extLst>
          </p:cNvPr>
          <p:cNvSpPr>
            <a:spLocks noGrp="1"/>
          </p:cNvSpPr>
          <p:nvPr>
            <p:ph type="title"/>
          </p:nvPr>
        </p:nvSpPr>
        <p:spPr>
          <a:xfrm>
            <a:off x="970722" y="387560"/>
            <a:ext cx="10515600" cy="518626"/>
          </a:xfrm>
        </p:spPr>
        <p:txBody>
          <a:bodyPr/>
          <a:lstStyle/>
          <a:p>
            <a:r>
              <a:rPr lang="en-US" sz="3200" dirty="0"/>
              <a:t>CBAM Timeline</a:t>
            </a:r>
            <a:endParaRPr lang="en-IE" sz="3200" dirty="0"/>
          </a:p>
        </p:txBody>
      </p:sp>
      <p:pic>
        <p:nvPicPr>
          <p:cNvPr id="5" name="Picture 4">
            <a:extLst>
              <a:ext uri="{FF2B5EF4-FFF2-40B4-BE49-F238E27FC236}">
                <a16:creationId xmlns:a16="http://schemas.microsoft.com/office/drawing/2014/main" id="{7F2207AC-8721-7FCD-01D9-7F93CBD807DD}"/>
              </a:ext>
            </a:extLst>
          </p:cNvPr>
          <p:cNvPicPr>
            <a:picLocks noChangeAspect="1"/>
          </p:cNvPicPr>
          <p:nvPr/>
        </p:nvPicPr>
        <p:blipFill>
          <a:blip r:embed="rId2"/>
          <a:stretch>
            <a:fillRect/>
          </a:stretch>
        </p:blipFill>
        <p:spPr>
          <a:xfrm>
            <a:off x="93353" y="1150471"/>
            <a:ext cx="12005293" cy="3396902"/>
          </a:xfrm>
          <a:prstGeom prst="rect">
            <a:avLst/>
          </a:prstGeom>
        </p:spPr>
      </p:pic>
      <p:sp>
        <p:nvSpPr>
          <p:cNvPr id="6" name="Content Placeholder 1">
            <a:extLst>
              <a:ext uri="{FF2B5EF4-FFF2-40B4-BE49-F238E27FC236}">
                <a16:creationId xmlns:a16="http://schemas.microsoft.com/office/drawing/2014/main" id="{581B54E3-7ADC-FE8A-8D9D-20DD27FEE1D5}"/>
              </a:ext>
            </a:extLst>
          </p:cNvPr>
          <p:cNvSpPr>
            <a:spLocks noGrp="1"/>
          </p:cNvSpPr>
          <p:nvPr>
            <p:ph idx="1"/>
          </p:nvPr>
        </p:nvSpPr>
        <p:spPr>
          <a:xfrm>
            <a:off x="580623" y="4547373"/>
            <a:ext cx="10905699" cy="503598"/>
          </a:xfrm>
        </p:spPr>
        <p:txBody>
          <a:bodyPr vert="horz" lIns="91440" tIns="45720" rIns="91440" bIns="45720" rtlCol="0">
            <a:noAutofit/>
          </a:bodyPr>
          <a:lstStyle/>
          <a:p>
            <a:pPr>
              <a:spcAft>
                <a:spcPts val="300"/>
              </a:spcAft>
            </a:pPr>
            <a:r>
              <a:rPr lang="en-US" sz="2000" b="1" dirty="0">
                <a:solidFill>
                  <a:schemeClr val="tx2"/>
                </a:solidFill>
                <a:latin typeface="Times New Roman" panose="02020603050405020304" pitchFamily="18" charset="0"/>
              </a:rPr>
              <a:t>CBAM Phase 1 </a:t>
            </a:r>
            <a:r>
              <a:rPr lang="en-US" sz="2000" dirty="0">
                <a:solidFill>
                  <a:schemeClr val="tx2"/>
                </a:solidFill>
                <a:latin typeface="Times New Roman" panose="02020603050405020304" pitchFamily="18" charset="0"/>
              </a:rPr>
              <a:t>enters in operations in Q1 2023</a:t>
            </a:r>
          </a:p>
          <a:p>
            <a:pPr>
              <a:spcAft>
                <a:spcPts val="300"/>
              </a:spcAft>
            </a:pPr>
            <a:r>
              <a:rPr lang="en-US" sz="2000" dirty="0">
                <a:solidFill>
                  <a:schemeClr val="tx2"/>
                </a:solidFill>
                <a:latin typeface="Times New Roman" panose="02020603050405020304" pitchFamily="18" charset="0"/>
              </a:rPr>
              <a:t>Customs must notify importers of CBAM goods for their obligations for CBAM</a:t>
            </a:r>
          </a:p>
          <a:p>
            <a:pPr>
              <a:spcAft>
                <a:spcPts val="300"/>
              </a:spcAft>
            </a:pPr>
            <a:r>
              <a:rPr lang="en-US" sz="2000" dirty="0">
                <a:solidFill>
                  <a:schemeClr val="tx2"/>
                </a:solidFill>
                <a:latin typeface="Times New Roman" panose="02020603050405020304" pitchFamily="18" charset="0"/>
              </a:rPr>
              <a:t>A collaboration framework should be established between Customs Authorities and CBAM Competent authorities at National Level</a:t>
            </a:r>
          </a:p>
          <a:p>
            <a:pPr>
              <a:spcAft>
                <a:spcPts val="300"/>
              </a:spcAft>
            </a:pPr>
            <a:r>
              <a:rPr lang="en-US" sz="2000" dirty="0">
                <a:solidFill>
                  <a:schemeClr val="tx2"/>
                </a:solidFill>
                <a:latin typeface="Times New Roman" panose="02020603050405020304" pitchFamily="18" charset="0"/>
              </a:rPr>
              <a:t>Importers of CBAM goods must be registered in CBAM in Q4 2023</a:t>
            </a:r>
          </a:p>
          <a:p>
            <a:pPr>
              <a:spcAft>
                <a:spcPts val="300"/>
              </a:spcAft>
            </a:pPr>
            <a:r>
              <a:rPr lang="en-US" sz="2000" dirty="0">
                <a:solidFill>
                  <a:schemeClr val="tx2"/>
                </a:solidFill>
                <a:latin typeface="Times New Roman" panose="02020603050405020304" pitchFamily="18" charset="0"/>
              </a:rPr>
              <a:t>Imports of CBAM Goods of the 4</a:t>
            </a:r>
            <a:r>
              <a:rPr lang="en-US" sz="2000" baseline="30000" dirty="0">
                <a:solidFill>
                  <a:schemeClr val="tx2"/>
                </a:solidFill>
                <a:latin typeface="Times New Roman" panose="02020603050405020304" pitchFamily="18" charset="0"/>
              </a:rPr>
              <a:t>th</a:t>
            </a:r>
            <a:r>
              <a:rPr lang="en-US" sz="2000" dirty="0">
                <a:solidFill>
                  <a:schemeClr val="tx2"/>
                </a:solidFill>
                <a:latin typeface="Times New Roman" panose="02020603050405020304" pitchFamily="18" charset="0"/>
              </a:rPr>
              <a:t> quarter of 2023 must be shared with CBAM</a:t>
            </a:r>
            <a:endParaRPr lang="en-IE" sz="2000" dirty="0">
              <a:solidFill>
                <a:schemeClr val="tx2"/>
              </a:solidFill>
              <a:latin typeface="Times New Roman" panose="02020603050405020304" pitchFamily="18" charset="0"/>
            </a:endParaRPr>
          </a:p>
          <a:p>
            <a:pPr marL="0" indent="0">
              <a:buNone/>
            </a:pPr>
            <a:endParaRPr lang="en-IE" sz="2000"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220338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05218-8722-10B6-EAEB-B0C80798D55F}"/>
              </a:ext>
            </a:extLst>
          </p:cNvPr>
          <p:cNvSpPr>
            <a:spLocks noGrp="1"/>
          </p:cNvSpPr>
          <p:nvPr>
            <p:ph idx="1"/>
          </p:nvPr>
        </p:nvSpPr>
        <p:spPr>
          <a:xfrm>
            <a:off x="916293" y="1488048"/>
            <a:ext cx="10905699" cy="3881904"/>
          </a:xfrm>
        </p:spPr>
        <p:txBody>
          <a:bodyPr/>
          <a:lstStyle/>
          <a:p>
            <a:pPr marL="0" indent="0">
              <a:buNone/>
            </a:pPr>
            <a:r>
              <a:rPr lang="en-US" sz="2000" dirty="0">
                <a:solidFill>
                  <a:schemeClr val="tx2"/>
                </a:solidFill>
              </a:rPr>
              <a:t>The following CBAM deliverables will be shared with the MSs for review</a:t>
            </a:r>
          </a:p>
          <a:p>
            <a:pPr marL="0" indent="0">
              <a:buNone/>
            </a:pPr>
            <a:endParaRPr lang="en-US" sz="2000" dirty="0">
              <a:solidFill>
                <a:schemeClr val="tx2"/>
              </a:solidFill>
            </a:endParaRPr>
          </a:p>
          <a:p>
            <a:pPr marL="0" indent="0">
              <a:buNone/>
            </a:pPr>
            <a:endParaRPr lang="en-US" sz="2000" dirty="0">
              <a:solidFill>
                <a:schemeClr val="tx2"/>
              </a:solidFill>
            </a:endParaRPr>
          </a:p>
        </p:txBody>
      </p:sp>
      <p:sp>
        <p:nvSpPr>
          <p:cNvPr id="3" name="Title 2">
            <a:extLst>
              <a:ext uri="{FF2B5EF4-FFF2-40B4-BE49-F238E27FC236}">
                <a16:creationId xmlns:a16="http://schemas.microsoft.com/office/drawing/2014/main" id="{FF54A25B-47E5-DF7F-023E-5ABAA79F3D18}"/>
              </a:ext>
            </a:extLst>
          </p:cNvPr>
          <p:cNvSpPr>
            <a:spLocks noGrp="1"/>
          </p:cNvSpPr>
          <p:nvPr>
            <p:ph type="title"/>
          </p:nvPr>
        </p:nvSpPr>
        <p:spPr>
          <a:xfrm>
            <a:off x="916293" y="243374"/>
            <a:ext cx="10515600" cy="782357"/>
          </a:xfrm>
        </p:spPr>
        <p:txBody>
          <a:bodyPr/>
          <a:lstStyle/>
          <a:p>
            <a:r>
              <a:rPr lang="en-US" sz="3200" dirty="0"/>
              <a:t>CBAM Deliverables Planning</a:t>
            </a:r>
            <a:endParaRPr lang="en-IE" sz="3200" dirty="0"/>
          </a:p>
        </p:txBody>
      </p:sp>
      <p:graphicFrame>
        <p:nvGraphicFramePr>
          <p:cNvPr id="4" name="Table 4">
            <a:extLst>
              <a:ext uri="{FF2B5EF4-FFF2-40B4-BE49-F238E27FC236}">
                <a16:creationId xmlns:a16="http://schemas.microsoft.com/office/drawing/2014/main" id="{6E5F9D70-4059-E348-73B9-FBDC479A3283}"/>
              </a:ext>
            </a:extLst>
          </p:cNvPr>
          <p:cNvGraphicFramePr>
            <a:graphicFrameLocks noGrp="1"/>
          </p:cNvGraphicFramePr>
          <p:nvPr>
            <p:extLst>
              <p:ext uri="{D42A27DB-BD31-4B8C-83A1-F6EECF244321}">
                <p14:modId xmlns:p14="http://schemas.microsoft.com/office/powerpoint/2010/main" val="4171379761"/>
              </p:ext>
            </p:extLst>
          </p:nvPr>
        </p:nvGraphicFramePr>
        <p:xfrm>
          <a:off x="916293" y="2184482"/>
          <a:ext cx="8423016" cy="1483360"/>
        </p:xfrm>
        <a:graphic>
          <a:graphicData uri="http://schemas.openxmlformats.org/drawingml/2006/table">
            <a:tbl>
              <a:tblPr firstRow="1" bandRow="1">
                <a:tableStyleId>{5C22544A-7EE6-4342-B048-85BDC9FD1C3A}</a:tableStyleId>
              </a:tblPr>
              <a:tblGrid>
                <a:gridCol w="4818784">
                  <a:extLst>
                    <a:ext uri="{9D8B030D-6E8A-4147-A177-3AD203B41FA5}">
                      <a16:colId xmlns:a16="http://schemas.microsoft.com/office/drawing/2014/main" val="3758381499"/>
                    </a:ext>
                  </a:extLst>
                </a:gridCol>
                <a:gridCol w="3604232">
                  <a:extLst>
                    <a:ext uri="{9D8B030D-6E8A-4147-A177-3AD203B41FA5}">
                      <a16:colId xmlns:a16="http://schemas.microsoft.com/office/drawing/2014/main" val="1511290715"/>
                    </a:ext>
                  </a:extLst>
                </a:gridCol>
              </a:tblGrid>
              <a:tr h="370840">
                <a:tc>
                  <a:txBody>
                    <a:bodyPr/>
                    <a:lstStyle/>
                    <a:p>
                      <a:r>
                        <a:rPr lang="en-IE" dirty="0"/>
                        <a:t>CBAM Deliverable</a:t>
                      </a:r>
                    </a:p>
                  </a:txBody>
                  <a:tcPr/>
                </a:tc>
                <a:tc>
                  <a:txBody>
                    <a:bodyPr/>
                    <a:lstStyle/>
                    <a:p>
                      <a:r>
                        <a:rPr lang="en-IE" dirty="0"/>
                        <a:t>Date of Publication for review</a:t>
                      </a:r>
                    </a:p>
                  </a:txBody>
                  <a:tcPr/>
                </a:tc>
                <a:extLst>
                  <a:ext uri="{0D108BD9-81ED-4DB2-BD59-A6C34878D82A}">
                    <a16:rowId xmlns:a16="http://schemas.microsoft.com/office/drawing/2014/main" val="1415344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Technical System Specifications</a:t>
                      </a:r>
                    </a:p>
                  </a:txBody>
                  <a:tcPr/>
                </a:tc>
                <a:tc>
                  <a:txBody>
                    <a:bodyPr/>
                    <a:lstStyle/>
                    <a:p>
                      <a:r>
                        <a:rPr lang="en-IE" b="1" dirty="0"/>
                        <a:t> April</a:t>
                      </a:r>
                    </a:p>
                  </a:txBody>
                  <a:tcPr/>
                </a:tc>
                <a:extLst>
                  <a:ext uri="{0D108BD9-81ED-4DB2-BD59-A6C34878D82A}">
                    <a16:rowId xmlns:a16="http://schemas.microsoft.com/office/drawing/2014/main" val="38611857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User Manual for CBAM Declarants</a:t>
                      </a:r>
                      <a:endParaRPr lang="en-IE" dirty="0"/>
                    </a:p>
                  </a:txBody>
                  <a:tcPr/>
                </a:tc>
                <a:tc>
                  <a:txBody>
                    <a:bodyPr/>
                    <a:lstStyle/>
                    <a:p>
                      <a:r>
                        <a:rPr lang="en-IE" dirty="0"/>
                        <a:t> </a:t>
                      </a:r>
                      <a:r>
                        <a:rPr lang="en-IE" b="1" dirty="0"/>
                        <a:t>July</a:t>
                      </a:r>
                    </a:p>
                  </a:txBody>
                  <a:tcPr/>
                </a:tc>
                <a:extLst>
                  <a:ext uri="{0D108BD9-81ED-4DB2-BD59-A6C34878D82A}">
                    <a16:rowId xmlns:a16="http://schemas.microsoft.com/office/drawing/2014/main" val="497857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User Manual for Competent Authorities</a:t>
                      </a:r>
                      <a:endParaRPr lang="en-IE" sz="1800"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 </a:t>
                      </a:r>
                      <a:r>
                        <a:rPr lang="en-IE" b="1" dirty="0"/>
                        <a:t>July</a:t>
                      </a:r>
                    </a:p>
                  </a:txBody>
                  <a:tcPr/>
                </a:tc>
                <a:extLst>
                  <a:ext uri="{0D108BD9-81ED-4DB2-BD59-A6C34878D82A}">
                    <a16:rowId xmlns:a16="http://schemas.microsoft.com/office/drawing/2014/main" val="581001508"/>
                  </a:ext>
                </a:extLst>
              </a:tr>
            </a:tbl>
          </a:graphicData>
        </a:graphic>
      </p:graphicFrame>
    </p:spTree>
    <p:extLst>
      <p:ext uri="{BB962C8B-B14F-4D97-AF65-F5344CB8AC3E}">
        <p14:creationId xmlns:p14="http://schemas.microsoft.com/office/powerpoint/2010/main" val="1154228495"/>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EB11711EB50AE14D833C9E11344B3300" ma:contentTypeVersion="4" ma:contentTypeDescription="Create a new document in this library." ma:contentTypeScope="" ma:versionID="f42aa04bafa099ac0270efa19c26e5bc">
  <xsd:schema xmlns:xsd="http://www.w3.org/2001/XMLSchema" xmlns:xs="http://www.w3.org/2001/XMLSchema" xmlns:p="http://schemas.microsoft.com/office/2006/metadata/properties" xmlns:ns3="eeabf583-a1c4-4799-b772-484ebd6c38d8" xmlns:ns4="f7cb9d57-e57b-4f00-9a95-9981b674e3ad" targetNamespace="http://schemas.microsoft.com/office/2006/metadata/properties" ma:root="true" ma:fieldsID="27bfe02959373b4dd3d5da3b1171929c" ns3:_="" ns4:_="">
    <xsd:import namespace="eeabf583-a1c4-4799-b772-484ebd6c38d8"/>
    <xsd:import namespace="f7cb9d57-e57b-4f00-9a95-9981b674e3ad"/>
    <xsd:element name="properties">
      <xsd:complexType>
        <xsd:sequence>
          <xsd:element name="documentManagement">
            <xsd:complexType>
              <xsd:all>
                <xsd:element ref="ns3:EC_Collab_Reference" minOccurs="0"/>
                <xsd:element ref="ns3:EC_Collab_DocumentLanguage"/>
                <xsd:element ref="ns3:EC_Collab_Status"/>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bf583-a1c4-4799-b772-484ebd6c38d8"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3"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4"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f7cb9d57-e57b-4f00-9a95-9981b674e3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_Collab_Reference xmlns="eeabf583-a1c4-4799-b772-484ebd6c38d8" xsi:nil="true"/>
    <EC_Collab_Status xmlns="eeabf583-a1c4-4799-b772-484ebd6c38d8">Final</EC_Collab_Status>
    <EC_Collab_DocumentLanguage xmlns="eeabf583-a1c4-4799-b772-484ebd6c38d8">EN</EC_Collab_Document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59786-6AE2-4382-9ADD-7E8ECCD0E2E6}"/>
</file>

<file path=customXml/itemProps2.xml><?xml version="1.0" encoding="utf-8"?>
<ds:datastoreItem xmlns:ds="http://schemas.openxmlformats.org/officeDocument/2006/customXml" ds:itemID="{D955E0FF-A12F-4D41-96D5-5B5DA7F82D26}"/>
</file>

<file path=customXml/itemProps3.xml><?xml version="1.0" encoding="utf-8"?>
<ds:datastoreItem xmlns:ds="http://schemas.openxmlformats.org/officeDocument/2006/customXml" ds:itemID="{57B2E793-E0C1-4484-A589-BC96F41A4CCF}"/>
</file>

<file path=docProps/app.xml><?xml version="1.0" encoding="utf-8"?>
<Properties xmlns="http://schemas.openxmlformats.org/officeDocument/2006/extended-properties" xmlns:vt="http://schemas.openxmlformats.org/officeDocument/2006/docPropsVTypes">
  <Template>office theme</Template>
  <TotalTime>15</TotalTime>
  <Words>1153</Words>
  <Application>Microsoft Office PowerPoint</Application>
  <PresentationFormat>Widescreen</PresentationFormat>
  <Paragraphs>95</Paragraphs>
  <Slides>19</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Times New Roman</vt:lpstr>
      <vt:lpstr>Office Theme</vt:lpstr>
      <vt:lpstr>Packager Shell Object</vt:lpstr>
      <vt:lpstr>CBAM IT System Overview</vt:lpstr>
      <vt:lpstr>CBAM Scope and Impact</vt:lpstr>
      <vt:lpstr>CBAM Deployment Phases</vt:lpstr>
      <vt:lpstr>PowerPoint Presentation</vt:lpstr>
      <vt:lpstr>CBAM Transitional System- Phase I</vt:lpstr>
      <vt:lpstr>CBAM Transitional System- Phase II</vt:lpstr>
      <vt:lpstr>CBAM Transitional System- Phase III</vt:lpstr>
      <vt:lpstr>CBAM Timeline</vt:lpstr>
      <vt:lpstr>CBAM Deliverables Planning</vt:lpstr>
      <vt:lpstr>CBAM Governance process</vt:lpstr>
      <vt:lpstr>Key Points from CBAM Project Charter Validation by ECCG</vt:lpstr>
      <vt:lpstr>Sharing Customs Data with CBAM – Data Protection </vt:lpstr>
      <vt:lpstr>Notification of Importers for CBAM Reporting </vt:lpstr>
      <vt:lpstr>Access Management for CBAM</vt:lpstr>
      <vt:lpstr>CBAM Quarterly Report  Data Model</vt:lpstr>
      <vt:lpstr>CBAM State transition diagram of CBAM Report</vt:lpstr>
      <vt:lpstr>CBAM Process Model High level overview</vt:lpstr>
      <vt:lpstr>CBAM Reference data associations</vt:lpstr>
      <vt:lpstr>Thank you!  Do you have any questions?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RFC-List.36 (NCTS-P5)</dc:subject>
  <dc:creator>DG TAXUD IT;CUSTDEV3</dc:creator>
  <cp:lastModifiedBy>KAVROULAKIS Georgios (TAXUD)</cp:lastModifiedBy>
  <cp:revision>169</cp:revision>
  <dcterms:created xsi:type="dcterms:W3CDTF">2013-07-15T20:26:40Z</dcterms:created>
  <dcterms:modified xsi:type="dcterms:W3CDTF">2023-03-10T08:16:39Z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0x010100258AA79CEB83498886A3A0868112325000EB11711EB50AE14D833C9E11344B3300</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2023-02-07T15:25:55Z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7d432daa-6d0c-40ca-90e4-0672e8e5728c</vt:lpwstr>
  </property>
  <property fmtid="{D5CDD505-2E9C-101B-9397-08002B2CF9AE}" pid="10" name="MSIP_Label_6bd9ddd1-4d20-43f6-abfa-fc3c07406f94_ContentBits">
    <vt:lpwstr>0</vt:lpwstr>
  </property>
  <property fmtid="{D5CDD505-2E9C-101B-9397-08002B2CF9AE}" pid="11" name="B1 approval">
    <vt:bool>false</vt:bool>
  </property>
  <property fmtid="{D5CDD505-2E9C-101B-9397-08002B2CF9AE}" pid="12" name="B3 approval">
    <vt:bool>true</vt:bool>
  </property>
</Properties>
</file>