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88">
  <p:sldMasterIdLst>
    <p:sldMasterId id="2147483767" r:id="rId7"/>
  </p:sldMasterIdLst>
  <p:notesMasterIdLst>
    <p:notesMasterId r:id="rId37"/>
  </p:notesMasterIdLst>
  <p:handoutMasterIdLst>
    <p:handoutMasterId r:id="rId38"/>
  </p:handoutMasterIdLst>
  <p:sldIdLst>
    <p:sldId id="256" r:id="rId8"/>
    <p:sldId id="432" r:id="rId9"/>
    <p:sldId id="434" r:id="rId10"/>
    <p:sldId id="441" r:id="rId11"/>
    <p:sldId id="437" r:id="rId12"/>
    <p:sldId id="439" r:id="rId13"/>
    <p:sldId id="438" r:id="rId14"/>
    <p:sldId id="455" r:id="rId15"/>
    <p:sldId id="444" r:id="rId16"/>
    <p:sldId id="440" r:id="rId17"/>
    <p:sldId id="442" r:id="rId18"/>
    <p:sldId id="446" r:id="rId19"/>
    <p:sldId id="445" r:id="rId20"/>
    <p:sldId id="443" r:id="rId21"/>
    <p:sldId id="447" r:id="rId22"/>
    <p:sldId id="435" r:id="rId23"/>
    <p:sldId id="448" r:id="rId24"/>
    <p:sldId id="449" r:id="rId25"/>
    <p:sldId id="451" r:id="rId26"/>
    <p:sldId id="450" r:id="rId27"/>
    <p:sldId id="436" r:id="rId28"/>
    <p:sldId id="453" r:id="rId29"/>
    <p:sldId id="452" r:id="rId30"/>
    <p:sldId id="454" r:id="rId31"/>
    <p:sldId id="456" r:id="rId32"/>
    <p:sldId id="258" r:id="rId33"/>
    <p:sldId id="457" r:id="rId34"/>
    <p:sldId id="259" r:id="rId35"/>
    <p:sldId id="458" r:id="rId36"/>
  </p:sldIdLst>
  <p:sldSz cx="9144000" cy="6858000" type="screen4x3"/>
  <p:notesSz cx="6805613" cy="9944100"/>
  <p:custDataLst>
    <p:tags r:id="rId39"/>
  </p:custDataLst>
  <p:defaultTextStyle>
    <a:defPPr>
      <a:defRPr lang="en-US"/>
    </a:defPPr>
    <a:lvl1pPr algn="l" rtl="0" fontAlgn="base">
      <a:spcBef>
        <a:spcPct val="0"/>
      </a:spcBef>
      <a:spcAft>
        <a:spcPct val="0"/>
      </a:spcAft>
      <a:defRPr kern="1200">
        <a:solidFill>
          <a:schemeClr val="tx1"/>
        </a:solidFill>
        <a:latin typeface="Georgia" pitchFamily="18" charset="0"/>
        <a:ea typeface="+mn-ea"/>
        <a:cs typeface="Arial" pitchFamily="34" charset="0"/>
      </a:defRPr>
    </a:lvl1pPr>
    <a:lvl2pPr marL="457200" algn="l" rtl="0" fontAlgn="base">
      <a:spcBef>
        <a:spcPct val="0"/>
      </a:spcBef>
      <a:spcAft>
        <a:spcPct val="0"/>
      </a:spcAft>
      <a:defRPr kern="1200">
        <a:solidFill>
          <a:schemeClr val="tx1"/>
        </a:solidFill>
        <a:latin typeface="Georgia" pitchFamily="18" charset="0"/>
        <a:ea typeface="+mn-ea"/>
        <a:cs typeface="Arial" pitchFamily="34" charset="0"/>
      </a:defRPr>
    </a:lvl2pPr>
    <a:lvl3pPr marL="914400" algn="l" rtl="0" fontAlgn="base">
      <a:spcBef>
        <a:spcPct val="0"/>
      </a:spcBef>
      <a:spcAft>
        <a:spcPct val="0"/>
      </a:spcAft>
      <a:defRPr kern="1200">
        <a:solidFill>
          <a:schemeClr val="tx1"/>
        </a:solidFill>
        <a:latin typeface="Georgia" pitchFamily="18" charset="0"/>
        <a:ea typeface="+mn-ea"/>
        <a:cs typeface="Arial" pitchFamily="34" charset="0"/>
      </a:defRPr>
    </a:lvl3pPr>
    <a:lvl4pPr marL="1371600" algn="l" rtl="0" fontAlgn="base">
      <a:spcBef>
        <a:spcPct val="0"/>
      </a:spcBef>
      <a:spcAft>
        <a:spcPct val="0"/>
      </a:spcAft>
      <a:defRPr kern="1200">
        <a:solidFill>
          <a:schemeClr val="tx1"/>
        </a:solidFill>
        <a:latin typeface="Georgia" pitchFamily="18" charset="0"/>
        <a:ea typeface="+mn-ea"/>
        <a:cs typeface="Arial" pitchFamily="34" charset="0"/>
      </a:defRPr>
    </a:lvl4pPr>
    <a:lvl5pPr marL="1828800" algn="l" rtl="0" fontAlgn="base">
      <a:spcBef>
        <a:spcPct val="0"/>
      </a:spcBef>
      <a:spcAft>
        <a:spcPct val="0"/>
      </a:spcAft>
      <a:defRPr kern="1200">
        <a:solidFill>
          <a:schemeClr val="tx1"/>
        </a:solidFill>
        <a:latin typeface="Georgia" pitchFamily="18" charset="0"/>
        <a:ea typeface="+mn-ea"/>
        <a:cs typeface="Arial" pitchFamily="34" charset="0"/>
      </a:defRPr>
    </a:lvl5pPr>
    <a:lvl6pPr marL="2286000" algn="l" defTabSz="914400" rtl="0" eaLnBrk="1" latinLnBrk="0" hangingPunct="1">
      <a:defRPr kern="1200">
        <a:solidFill>
          <a:schemeClr val="tx1"/>
        </a:solidFill>
        <a:latin typeface="Georgia" pitchFamily="18" charset="0"/>
        <a:ea typeface="+mn-ea"/>
        <a:cs typeface="Arial" pitchFamily="34" charset="0"/>
      </a:defRPr>
    </a:lvl6pPr>
    <a:lvl7pPr marL="2743200" algn="l" defTabSz="914400" rtl="0" eaLnBrk="1" latinLnBrk="0" hangingPunct="1">
      <a:defRPr kern="1200">
        <a:solidFill>
          <a:schemeClr val="tx1"/>
        </a:solidFill>
        <a:latin typeface="Georgia" pitchFamily="18" charset="0"/>
        <a:ea typeface="+mn-ea"/>
        <a:cs typeface="Arial" pitchFamily="34" charset="0"/>
      </a:defRPr>
    </a:lvl7pPr>
    <a:lvl8pPr marL="3200400" algn="l" defTabSz="914400" rtl="0" eaLnBrk="1" latinLnBrk="0" hangingPunct="1">
      <a:defRPr kern="1200">
        <a:solidFill>
          <a:schemeClr val="tx1"/>
        </a:solidFill>
        <a:latin typeface="Georgia" pitchFamily="18" charset="0"/>
        <a:ea typeface="+mn-ea"/>
        <a:cs typeface="Arial" pitchFamily="34" charset="0"/>
      </a:defRPr>
    </a:lvl8pPr>
    <a:lvl9pPr marL="3657600" algn="l" defTabSz="914400" rtl="0" eaLnBrk="1" latinLnBrk="0" hangingPunct="1">
      <a:defRPr kern="1200">
        <a:solidFill>
          <a:schemeClr val="tx1"/>
        </a:solidFill>
        <a:latin typeface="Georgia"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8F7E4F-B7C2-17B3-862D-0C341969AE33}" name="MANCINI James, SGE" initials="MJS" userId="S::James.MANCINI@oecd.org::d0f9026e-e15c-4ec7-b93f-7d6facc9cae4" providerId="AD"/>
  <p188:author id="{81B95651-F673-C219-4BA1-FA13C405CA72}" name="FROHM Erik, ECO/CS1" initials="FEE" userId="S::Erik.FROHM@oecd.org::8dcb90a1-edae-4eb6-9ac2-6dce179df5cf" providerId="AD"/>
  <p188:author id="{B7653273-18F7-2BD4-9113-0BF08B096716}" name="DIAGNE Mame Fatou, ECO/CS1" initials="DMFE" userId="S::MameFatou.DIAGNE@oecd.org::e4bfa90c-fbcb-408f-9469-5a9f2f1753a5" providerId="AD"/>
  <p188:author id="{33AF6386-1FBB-0F6F-9A44-6A1E9C6A59C1}" name="CHANTELOUP Corinne, ECO/CS1" initials="CCE" userId="S::Corinne.CHANTELOUP@oecd.org::63e52e52-d012-4e10-bab9-51025a2dda06" providerId="AD"/>
  <p188:author id="{67E773A9-8A20-29DC-140C-A32362EBEAD7}" name="SILA Urban, ECO/CS1" initials="SUE" userId="S::Urban.SILA@oecd.org::e5b40e77-6438-411d-9723-514839f51a10" providerId="AD"/>
  <p188:author id="{DBD947D9-1780-E2A0-AE4F-FDE5B39F60B7}" name="ROMANO Simone, SGE" initials="RSS" userId="S::Simone.ROMANO@oecd.org::177fa554-5a7f-48a5-8790-6a7a013563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ARRETT Peter" initials="JP" lastIdx="13" clrIdx="0"/>
  <p:cmAuthor id="7" name="CHANTELOUP Corinne, ECO/CS1" initials="CCE" lastIdx="41" clrIdx="4">
    <p:extLst>
      <p:ext uri="{19B8F6BF-5375-455C-9EA6-DF929625EA0E}">
        <p15:presenceInfo xmlns:p15="http://schemas.microsoft.com/office/powerpoint/2012/main" userId="S-1-5-21-2146598497-832928401-1254845835-3100" providerId="AD"/>
      </p:ext>
    </p:extLst>
  </p:cmAuthor>
  <p:cmAuthor id="8" name="DE LA MAISONNEUVE Christine, ECO/MAD" initials="DLMCE" lastIdx="12" clrIdx="5">
    <p:extLst>
      <p:ext uri="{19B8F6BF-5375-455C-9EA6-DF929625EA0E}">
        <p15:presenceInfo xmlns:p15="http://schemas.microsoft.com/office/powerpoint/2012/main" userId="S-1-5-21-2146598497-832928401-1254845835-3459" providerId="AD"/>
      </p:ext>
    </p:extLst>
  </p:cmAuthor>
  <p:cmAuthor id="9" name="DIAGNE Mame Fatou, ECO/CS1" initials="DMFE" lastIdx="35" clrIdx="6">
    <p:extLst>
      <p:ext uri="{19B8F6BF-5375-455C-9EA6-DF929625EA0E}">
        <p15:presenceInfo xmlns:p15="http://schemas.microsoft.com/office/powerpoint/2012/main" userId="S-1-5-21-2146598497-832928401-1254845835-243027" providerId="AD"/>
      </p:ext>
    </p:extLst>
  </p:cmAuthor>
  <p:cmAuthor id="10" name="KIERZENKOWSKI Rafal, SGE" initials="KRS" lastIdx="4" clrIdx="7">
    <p:extLst>
      <p:ext uri="{19B8F6BF-5375-455C-9EA6-DF929625EA0E}">
        <p15:presenceInfo xmlns:p15="http://schemas.microsoft.com/office/powerpoint/2012/main" userId="S-1-5-21-2146598497-832928401-1254845835-33057" providerId="AD"/>
      </p:ext>
    </p:extLst>
  </p:cmAuthor>
  <p:cmAuthor id="4" name="ROEHN Oliver, ECO/CS1" initials="ROE" lastIdx="30" clrIdx="1">
    <p:extLst>
      <p:ext uri="{19B8F6BF-5375-455C-9EA6-DF929625EA0E}">
        <p15:presenceInfo xmlns:p15="http://schemas.microsoft.com/office/powerpoint/2012/main" userId="S-1-5-21-2146598497-832928401-1254845835-38258" providerId="AD"/>
      </p:ext>
    </p:extLst>
  </p:cmAuthor>
  <p:cmAuthor id="5" name="MACHLICA Gabriel, ECO/CS1" initials="MGE" lastIdx="4" clrIdx="2">
    <p:extLst>
      <p:ext uri="{19B8F6BF-5375-455C-9EA6-DF929625EA0E}">
        <p15:presenceInfo xmlns:p15="http://schemas.microsoft.com/office/powerpoint/2012/main" userId="S-1-5-21-2146598497-832928401-1254845835-82418" providerId="AD"/>
      </p:ext>
    </p:extLst>
  </p:cmAuthor>
  <p:cmAuthor id="6" name="SILA Urban, ECO/CS1" initials="SUE" lastIdx="50" clrIdx="3">
    <p:extLst>
      <p:ext uri="{19B8F6BF-5375-455C-9EA6-DF929625EA0E}">
        <p15:presenceInfo xmlns:p15="http://schemas.microsoft.com/office/powerpoint/2012/main" userId="S-1-5-21-2146598497-832928401-1254845835-509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128"/>
    <a:srgbClr val="5A80AD"/>
    <a:srgbClr val="000000"/>
    <a:srgbClr val="BC6944"/>
    <a:srgbClr val="BCE292"/>
    <a:srgbClr val="C9E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1" autoAdjust="0"/>
    <p:restoredTop sz="96357" autoAdjust="0"/>
  </p:normalViewPr>
  <p:slideViewPr>
    <p:cSldViewPr>
      <p:cViewPr varScale="1">
        <p:scale>
          <a:sx n="50" d="100"/>
          <a:sy n="50" d="100"/>
        </p:scale>
        <p:origin x="4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gs" Target="tags/tag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main.oecd.org\Homedir3\Mancini_J\My%20Received%20Files\Graphs%20Chapter%204_UPDAT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ain.oecd.org\Homedir3\Mancini_J\My%20Received%20Files\CZECH%20PGR%20graphs%20introductory%20chapter.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66796190268649E-2"/>
          <c:y val="0.11284755137781816"/>
          <c:w val="0.89565043155310775"/>
          <c:h val="0.74071872197035549"/>
        </c:manualLayout>
      </c:layout>
      <c:barChart>
        <c:barDir val="col"/>
        <c:grouping val="clustered"/>
        <c:varyColors val="0"/>
        <c:ser>
          <c:idx val="0"/>
          <c:order val="0"/>
          <c:tx>
            <c:strRef>
              <c:f>'Figure 4.1'!$B$1</c:f>
              <c:strCache>
                <c:ptCount val="1"/>
                <c:pt idx="0">
                  <c:v>Average municipal size* (number of inhabitants)</c:v>
                </c:pt>
              </c:strCache>
            </c:strRef>
          </c:tx>
          <c:spPr>
            <a:solidFill>
              <a:schemeClr val="accent1"/>
            </a:solidFill>
            <a:ln>
              <a:solidFill>
                <a:schemeClr val="bg1">
                  <a:lumMod val="50000"/>
                </a:schemeClr>
              </a:solidFill>
            </a:ln>
            <a:effectLst/>
          </c:spPr>
          <c:invertIfNegative val="0"/>
          <c:dPt>
            <c:idx val="8"/>
            <c:invertIfNegative val="0"/>
            <c:bubble3D val="0"/>
            <c:spPr>
              <a:solidFill>
                <a:srgbClr val="00B050"/>
              </a:solidFill>
              <a:ln>
                <a:solidFill>
                  <a:schemeClr val="bg1">
                    <a:lumMod val="50000"/>
                  </a:schemeClr>
                </a:solidFill>
              </a:ln>
              <a:effectLst/>
            </c:spPr>
            <c:extLst>
              <c:ext xmlns:c16="http://schemas.microsoft.com/office/drawing/2014/chart" uri="{C3380CC4-5D6E-409C-BE32-E72D297353CC}">
                <c16:uniqueId val="{00000000-6529-4524-BC8B-FA7364E2C34A}"/>
              </c:ext>
            </c:extLst>
          </c:dPt>
          <c:dPt>
            <c:idx val="15"/>
            <c:invertIfNegative val="0"/>
            <c:bubble3D val="0"/>
            <c:spPr>
              <a:solidFill>
                <a:srgbClr val="00B050"/>
              </a:solidFill>
              <a:ln>
                <a:solidFill>
                  <a:schemeClr val="bg1">
                    <a:lumMod val="50000"/>
                  </a:schemeClr>
                </a:solidFill>
              </a:ln>
              <a:effectLst/>
            </c:spPr>
            <c:extLst>
              <c:ext xmlns:c16="http://schemas.microsoft.com/office/drawing/2014/chart" uri="{C3380CC4-5D6E-409C-BE32-E72D297353CC}">
                <c16:uniqueId val="{00000001-6529-4524-BC8B-FA7364E2C34A}"/>
              </c:ext>
            </c:extLst>
          </c:dPt>
          <c:dLbls>
            <c:dLbl>
              <c:idx val="8"/>
              <c:layout>
                <c:manualLayout>
                  <c:x val="7.791539149232609E-3"/>
                  <c:y val="-1.6473242978388373E-2"/>
                </c:manualLayout>
              </c:layout>
              <c:tx>
                <c:rich>
                  <a:bodyPr/>
                  <a:lstStyle/>
                  <a:p>
                    <a:fld id="{FCD72544-A180-4DD4-8625-653609999740}" type="VALUE">
                      <a:rPr lang="en-US" smtClean="0"/>
                      <a:pPr/>
                      <a:t>[VALUE]</a:t>
                    </a:fld>
                    <a:endParaRPr lang="en-GB"/>
                  </a:p>
                </c:rich>
              </c:tx>
              <c:showLegendKey val="0"/>
              <c:showVal val="1"/>
              <c:showCatName val="0"/>
              <c:showSerName val="0"/>
              <c:showPercent val="0"/>
              <c:showBubbleSize val="0"/>
              <c:extLst>
                <c:ext xmlns:c15="http://schemas.microsoft.com/office/drawing/2012/chart" uri="{CE6537A1-D6FC-4f65-9D91-7224C49458BB}">
                  <c15:layout>
                    <c:manualLayout>
                      <c:w val="4.7738699016646409E-2"/>
                      <c:h val="4.6042714124595222E-2"/>
                    </c:manualLayout>
                  </c15:layout>
                  <c15:dlblFieldTable/>
                  <c15:showDataLabelsRange val="0"/>
                </c:ext>
                <c:ext xmlns:c16="http://schemas.microsoft.com/office/drawing/2014/chart" uri="{C3380CC4-5D6E-409C-BE32-E72D297353CC}">
                  <c16:uniqueId val="{00000000-6529-4524-BC8B-FA7364E2C34A}"/>
                </c:ext>
              </c:extLst>
            </c:dLbl>
            <c:dLbl>
              <c:idx val="15"/>
              <c:layout>
                <c:manualLayout>
                  <c:x val="3.1166156596930551E-3"/>
                  <c:y val="-2.7455404963980353E-2"/>
                </c:manualLayout>
              </c:layout>
              <c:tx>
                <c:rich>
                  <a:bodyPr/>
                  <a:lstStyle/>
                  <a:p>
                    <a:fld id="{378F00CC-345B-46F0-916D-A7CF5BD86473}" type="VALUE">
                      <a:rPr lang="en-US" smtClean="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29-4524-BC8B-FA7364E2C34A}"/>
                </c:ext>
              </c:extLst>
            </c:dLbl>
            <c:dLbl>
              <c:idx val="38"/>
              <c:layout>
                <c:manualLayout>
                  <c:x val="-1.6086222150729081E-3"/>
                  <c:y val="1.8375664739671952E-2"/>
                </c:manualLayout>
              </c:layout>
              <c:tx>
                <c:rich>
                  <a:bodyPr/>
                  <a:lstStyle/>
                  <a:p>
                    <a:r>
                      <a:rPr lang="en-US" dirty="0"/>
                      <a:t>228,801</a:t>
                    </a:r>
                  </a:p>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529-4524-BC8B-FA7364E2C34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4.1'!$A$2:$A$34</c:f>
              <c:strCache>
                <c:ptCount val="33"/>
                <c:pt idx="0">
                  <c:v>Czech Republic</c:v>
                </c:pt>
                <c:pt idx="1">
                  <c:v>Slovak Republic</c:v>
                </c:pt>
                <c:pt idx="2">
                  <c:v>France</c:v>
                </c:pt>
                <c:pt idx="3">
                  <c:v>Hungary</c:v>
                </c:pt>
                <c:pt idx="4">
                  <c:v>Switzerland</c:v>
                </c:pt>
                <c:pt idx="5">
                  <c:v>Austria</c:v>
                </c:pt>
                <c:pt idx="6">
                  <c:v>Spain</c:v>
                </c:pt>
                <c:pt idx="7">
                  <c:v>EU28</c:v>
                </c:pt>
                <c:pt idx="8">
                  <c:v>Luxembourg</c:v>
                </c:pt>
                <c:pt idx="9">
                  <c:v>Italy</c:v>
                </c:pt>
                <c:pt idx="10">
                  <c:v>Germany</c:v>
                </c:pt>
                <c:pt idx="11">
                  <c:v>United States</c:v>
                </c:pt>
                <c:pt idx="12">
                  <c:v>Canada</c:v>
                </c:pt>
                <c:pt idx="13">
                  <c:v>Slovenia</c:v>
                </c:pt>
                <c:pt idx="14">
                  <c:v>OECD36</c:v>
                </c:pt>
                <c:pt idx="15">
                  <c:v>Norway</c:v>
                </c:pt>
                <c:pt idx="16">
                  <c:v>Poland</c:v>
                </c:pt>
                <c:pt idx="17">
                  <c:v>Latvia</c:v>
                </c:pt>
                <c:pt idx="18">
                  <c:v>Finland</c:v>
                </c:pt>
                <c:pt idx="19">
                  <c:v>Belgium</c:v>
                </c:pt>
                <c:pt idx="20">
                  <c:v>Portugal</c:v>
                </c:pt>
                <c:pt idx="21">
                  <c:v>Sweden</c:v>
                </c:pt>
                <c:pt idx="22">
                  <c:v>Israel</c:v>
                </c:pt>
                <c:pt idx="23">
                  <c:v>Colombia </c:v>
                </c:pt>
                <c:pt idx="24">
                  <c:v>Australia</c:v>
                </c:pt>
                <c:pt idx="25">
                  <c:v>Lithuania</c:v>
                </c:pt>
                <c:pt idx="26">
                  <c:v>Chile</c:v>
                </c:pt>
                <c:pt idx="27">
                  <c:v>Denmark</c:v>
                </c:pt>
                <c:pt idx="28">
                  <c:v>Türkiye</c:v>
                </c:pt>
                <c:pt idx="29">
                  <c:v>New Zealand</c:v>
                </c:pt>
                <c:pt idx="30">
                  <c:v>Ireland</c:v>
                </c:pt>
                <c:pt idx="31">
                  <c:v>United Kingdom</c:v>
                </c:pt>
                <c:pt idx="32">
                  <c:v>Korea</c:v>
                </c:pt>
              </c:strCache>
            </c:strRef>
          </c:cat>
          <c:val>
            <c:numRef>
              <c:f>'Figure 4.1'!$B$2:$B$34</c:f>
              <c:numCache>
                <c:formatCode>#,##0</c:formatCode>
                <c:ptCount val="33"/>
                <c:pt idx="0">
                  <c:v>1704.9095557686162</c:v>
                </c:pt>
                <c:pt idx="1">
                  <c:v>1863.0830201571573</c:v>
                </c:pt>
                <c:pt idx="2">
                  <c:v>1929.2435292435293</c:v>
                </c:pt>
                <c:pt idx="3">
                  <c:v>3097.0244057052296</c:v>
                </c:pt>
                <c:pt idx="4">
                  <c:v>3948.1031307550647</c:v>
                </c:pt>
                <c:pt idx="5">
                  <c:v>4237.535560859189</c:v>
                </c:pt>
                <c:pt idx="6">
                  <c:v>5793.1655392940593</c:v>
                </c:pt>
                <c:pt idx="7">
                  <c:v>5958.8145209823397</c:v>
                </c:pt>
                <c:pt idx="8">
                  <c:v>6093.1372549019607</c:v>
                </c:pt>
                <c:pt idx="9">
                  <c:v>7633.9827935222675</c:v>
                </c:pt>
                <c:pt idx="10">
                  <c:v>7699.4996293550776</c:v>
                </c:pt>
                <c:pt idx="11">
                  <c:v>9134.9958878818397</c:v>
                </c:pt>
                <c:pt idx="12">
                  <c:v>9607</c:v>
                </c:pt>
                <c:pt idx="13">
                  <c:v>9853.8396226415098</c:v>
                </c:pt>
                <c:pt idx="14">
                  <c:v>10254.416246637245</c:v>
                </c:pt>
                <c:pt idx="15">
                  <c:v>15022.471910112359</c:v>
                </c:pt>
                <c:pt idx="16">
                  <c:v>15498.587000403715</c:v>
                </c:pt>
                <c:pt idx="17">
                  <c:v>16077.210084033613</c:v>
                </c:pt>
                <c:pt idx="18">
                  <c:v>17869.255663430424</c:v>
                </c:pt>
                <c:pt idx="19">
                  <c:v>19774.526678141137</c:v>
                </c:pt>
                <c:pt idx="20">
                  <c:v>33397.077922077922</c:v>
                </c:pt>
                <c:pt idx="21">
                  <c:v>35444.437931034488</c:v>
                </c:pt>
                <c:pt idx="22">
                  <c:v>36056.972111553783</c:v>
                </c:pt>
                <c:pt idx="23">
                  <c:v>44343.550317316411</c:v>
                </c:pt>
                <c:pt idx="24">
                  <c:v>45144.128113879007</c:v>
                </c:pt>
                <c:pt idx="25">
                  <c:v>46568.950000000004</c:v>
                </c:pt>
                <c:pt idx="26">
                  <c:v>55183.587681159413</c:v>
                </c:pt>
                <c:pt idx="27">
                  <c:v>59357.142857142855</c:v>
                </c:pt>
                <c:pt idx="28">
                  <c:v>59452.123830093587</c:v>
                </c:pt>
                <c:pt idx="29">
                  <c:v>73686.567164179112</c:v>
                </c:pt>
                <c:pt idx="30">
                  <c:v>158941.06451612903</c:v>
                </c:pt>
                <c:pt idx="31">
                  <c:v>176245.38258575197</c:v>
                </c:pt>
                <c:pt idx="32">
                  <c:v>180000</c:v>
                </c:pt>
              </c:numCache>
            </c:numRef>
          </c:val>
          <c:extLst>
            <c:ext xmlns:c16="http://schemas.microsoft.com/office/drawing/2014/chart" uri="{C3380CC4-5D6E-409C-BE32-E72D297353CC}">
              <c16:uniqueId val="{00000003-6529-4524-BC8B-FA7364E2C34A}"/>
            </c:ext>
          </c:extLst>
        </c:ser>
        <c:ser>
          <c:idx val="1"/>
          <c:order val="1"/>
          <c:tx>
            <c:strRef>
              <c:f>'Figure 4.1'!$C$1</c:f>
              <c:strCache>
                <c:ptCount val="1"/>
                <c:pt idx="0">
                  <c:v>Median municipal size (number of inhabitants)</c:v>
                </c:pt>
              </c:strCache>
            </c:strRef>
          </c:tx>
          <c:spPr>
            <a:solidFill>
              <a:schemeClr val="accent5">
                <a:lumMod val="40000"/>
                <a:lumOff val="60000"/>
              </a:schemeClr>
            </a:solidFill>
            <a:ln>
              <a:solidFill>
                <a:schemeClr val="bg1">
                  <a:lumMod val="50000"/>
                </a:schemeClr>
              </a:solidFill>
            </a:ln>
            <a:effectLst/>
          </c:spPr>
          <c:invertIfNegative val="0"/>
          <c:cat>
            <c:strRef>
              <c:f>'Figure 4.1'!$A$2:$A$34</c:f>
              <c:strCache>
                <c:ptCount val="33"/>
                <c:pt idx="0">
                  <c:v>Czech Republic</c:v>
                </c:pt>
                <c:pt idx="1">
                  <c:v>Slovak Republic</c:v>
                </c:pt>
                <c:pt idx="2">
                  <c:v>France</c:v>
                </c:pt>
                <c:pt idx="3">
                  <c:v>Hungary</c:v>
                </c:pt>
                <c:pt idx="4">
                  <c:v>Switzerland</c:v>
                </c:pt>
                <c:pt idx="5">
                  <c:v>Austria</c:v>
                </c:pt>
                <c:pt idx="6">
                  <c:v>Spain</c:v>
                </c:pt>
                <c:pt idx="7">
                  <c:v>EU28</c:v>
                </c:pt>
                <c:pt idx="8">
                  <c:v>Luxembourg</c:v>
                </c:pt>
                <c:pt idx="9">
                  <c:v>Italy</c:v>
                </c:pt>
                <c:pt idx="10">
                  <c:v>Germany</c:v>
                </c:pt>
                <c:pt idx="11">
                  <c:v>United States</c:v>
                </c:pt>
                <c:pt idx="12">
                  <c:v>Canada</c:v>
                </c:pt>
                <c:pt idx="13">
                  <c:v>Slovenia</c:v>
                </c:pt>
                <c:pt idx="14">
                  <c:v>OECD36</c:v>
                </c:pt>
                <c:pt idx="15">
                  <c:v>Norway</c:v>
                </c:pt>
                <c:pt idx="16">
                  <c:v>Poland</c:v>
                </c:pt>
                <c:pt idx="17">
                  <c:v>Latvia</c:v>
                </c:pt>
                <c:pt idx="18">
                  <c:v>Finland</c:v>
                </c:pt>
                <c:pt idx="19">
                  <c:v>Belgium</c:v>
                </c:pt>
                <c:pt idx="20">
                  <c:v>Portugal</c:v>
                </c:pt>
                <c:pt idx="21">
                  <c:v>Sweden</c:v>
                </c:pt>
                <c:pt idx="22">
                  <c:v>Israel</c:v>
                </c:pt>
                <c:pt idx="23">
                  <c:v>Colombia </c:v>
                </c:pt>
                <c:pt idx="24">
                  <c:v>Australia</c:v>
                </c:pt>
                <c:pt idx="25">
                  <c:v>Lithuania</c:v>
                </c:pt>
                <c:pt idx="26">
                  <c:v>Chile</c:v>
                </c:pt>
                <c:pt idx="27">
                  <c:v>Denmark</c:v>
                </c:pt>
                <c:pt idx="28">
                  <c:v>Türkiye</c:v>
                </c:pt>
                <c:pt idx="29">
                  <c:v>New Zealand</c:v>
                </c:pt>
                <c:pt idx="30">
                  <c:v>Ireland</c:v>
                </c:pt>
                <c:pt idx="31">
                  <c:v>United Kingdom</c:v>
                </c:pt>
                <c:pt idx="32">
                  <c:v>Korea</c:v>
                </c:pt>
              </c:strCache>
            </c:strRef>
          </c:cat>
          <c:val>
            <c:numRef>
              <c:f>'Figure 4.1'!$C$2:$C$34</c:f>
              <c:numCache>
                <c:formatCode>#,##0</c:formatCode>
                <c:ptCount val="33"/>
                <c:pt idx="0">
                  <c:v>438</c:v>
                </c:pt>
                <c:pt idx="1">
                  <c:v>669</c:v>
                </c:pt>
                <c:pt idx="2">
                  <c:v>467</c:v>
                </c:pt>
                <c:pt idx="3">
                  <c:v>790</c:v>
                </c:pt>
                <c:pt idx="4">
                  <c:v>1526.5</c:v>
                </c:pt>
                <c:pt idx="5">
                  <c:v>1822</c:v>
                </c:pt>
                <c:pt idx="6">
                  <c:v>525</c:v>
                </c:pt>
                <c:pt idx="7">
                  <c:v>0</c:v>
                </c:pt>
                <c:pt idx="8">
                  <c:v>3062.5</c:v>
                </c:pt>
                <c:pt idx="9">
                  <c:v>2457</c:v>
                </c:pt>
                <c:pt idx="10">
                  <c:v>1737</c:v>
                </c:pt>
                <c:pt idx="11" formatCode="0">
                  <c:v>0</c:v>
                </c:pt>
                <c:pt idx="12">
                  <c:v>1039</c:v>
                </c:pt>
                <c:pt idx="13">
                  <c:v>4713</c:v>
                </c:pt>
                <c:pt idx="14">
                  <c:v>0</c:v>
                </c:pt>
                <c:pt idx="15">
                  <c:v>5162.5</c:v>
                </c:pt>
                <c:pt idx="16">
                  <c:v>7492</c:v>
                </c:pt>
                <c:pt idx="17">
                  <c:v>6412</c:v>
                </c:pt>
                <c:pt idx="18">
                  <c:v>6065.5</c:v>
                </c:pt>
                <c:pt idx="19">
                  <c:v>12528</c:v>
                </c:pt>
                <c:pt idx="20">
                  <c:v>13770.5</c:v>
                </c:pt>
                <c:pt idx="21">
                  <c:v>15978</c:v>
                </c:pt>
                <c:pt idx="22">
                  <c:v>13556.8615812727</c:v>
                </c:pt>
                <c:pt idx="23">
                  <c:v>12765.5</c:v>
                </c:pt>
                <c:pt idx="24">
                  <c:v>11794</c:v>
                </c:pt>
                <c:pt idx="25">
                  <c:v>26296</c:v>
                </c:pt>
                <c:pt idx="26">
                  <c:v>19473</c:v>
                </c:pt>
                <c:pt idx="27">
                  <c:v>42989</c:v>
                </c:pt>
                <c:pt idx="28">
                  <c:v>29237</c:v>
                </c:pt>
                <c:pt idx="29">
                  <c:v>36100</c:v>
                </c:pt>
                <c:pt idx="30">
                  <c:v>123850.5</c:v>
                </c:pt>
                <c:pt idx="31">
                  <c:v>131992</c:v>
                </c:pt>
                <c:pt idx="32">
                  <c:v>158437</c:v>
                </c:pt>
              </c:numCache>
            </c:numRef>
          </c:val>
          <c:extLst>
            <c:ext xmlns:c16="http://schemas.microsoft.com/office/drawing/2014/chart" uri="{C3380CC4-5D6E-409C-BE32-E72D297353CC}">
              <c16:uniqueId val="{00000004-6529-4524-BC8B-FA7364E2C34A}"/>
            </c:ext>
          </c:extLst>
        </c:ser>
        <c:dLbls>
          <c:showLegendKey val="0"/>
          <c:showVal val="0"/>
          <c:showCatName val="0"/>
          <c:showSerName val="0"/>
          <c:showPercent val="0"/>
          <c:showBubbleSize val="0"/>
        </c:dLbls>
        <c:gapWidth val="79"/>
        <c:overlap val="7"/>
        <c:axId val="854717568"/>
        <c:axId val="854710912"/>
      </c:barChart>
      <c:catAx>
        <c:axId val="85471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ysClr val="windowText" lastClr="000000"/>
                </a:solidFill>
                <a:latin typeface="Arial Narrow" panose="020B0606020202030204" pitchFamily="34" charset="0"/>
                <a:ea typeface="+mn-ea"/>
                <a:cs typeface="+mn-cs"/>
              </a:defRPr>
            </a:pPr>
            <a:endParaRPr lang="en-US"/>
          </a:p>
        </c:txPr>
        <c:crossAx val="854710912"/>
        <c:crosses val="autoZero"/>
        <c:auto val="1"/>
        <c:lblAlgn val="ctr"/>
        <c:lblOffset val="100"/>
        <c:tickLblSkip val="1"/>
        <c:noMultiLvlLbl val="0"/>
      </c:catAx>
      <c:valAx>
        <c:axId val="854710912"/>
        <c:scaling>
          <c:orientation val="minMax"/>
          <c:max val="18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Narrow" panose="020B0606020202030204" pitchFamily="34" charset="0"/>
                <a:ea typeface="+mn-ea"/>
                <a:cs typeface="+mn-cs"/>
              </a:defRPr>
            </a:pPr>
            <a:endParaRPr lang="en-US"/>
          </a:p>
        </c:txPr>
        <c:crossAx val="854717568"/>
        <c:crossesAt val="1"/>
        <c:crossBetween val="between"/>
        <c:majorUnit val="10000"/>
      </c:valAx>
      <c:spPr>
        <a:noFill/>
        <a:ln>
          <a:noFill/>
        </a:ln>
        <a:effectLst/>
      </c:spPr>
    </c:plotArea>
    <c:legend>
      <c:legendPos val="t"/>
      <c:layout>
        <c:manualLayout>
          <c:xMode val="edge"/>
          <c:yMode val="edge"/>
          <c:x val="0"/>
          <c:y val="4.9473775007928572E-2"/>
          <c:w val="0.81060373352207382"/>
          <c:h val="7.3717835729249448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21285724536183"/>
          <c:y val="5.0694657708981024E-2"/>
          <c:w val="0.7832449066653413"/>
          <c:h val="0.83615187578859951"/>
        </c:manualLayout>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dLbls>
            <c:dLbl>
              <c:idx val="0"/>
              <c:tx>
                <c:rich>
                  <a:bodyPr/>
                  <a:lstStyle/>
                  <a:p>
                    <a:fld id="{AEA16FB0-0AA3-4443-BA4C-2FDB5BA45D1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8A7-49B0-AD47-C773EB91C82A}"/>
                </c:ext>
              </c:extLst>
            </c:dLbl>
            <c:dLbl>
              <c:idx val="1"/>
              <c:layout>
                <c:manualLayout>
                  <c:x val="-0.13757722592368266"/>
                  <c:y val="-2.5031185207754526E-2"/>
                </c:manualLayout>
              </c:layout>
              <c:tx>
                <c:rich>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fld id="{6A143059-D5FD-4625-B6B0-D0163ABF83B7}" type="CELLRANGE">
                      <a:rPr lang="en-US"/>
                      <a:pPr>
                        <a:defRPr b="1"/>
                      </a:pPr>
                      <a:t>[CELLRANGE]</a:t>
                    </a:fld>
                    <a:endParaRPr lang="en-GB"/>
                  </a:p>
                </c:rich>
              </c:tx>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8A7-49B0-AD47-C773EB91C82A}"/>
                </c:ext>
              </c:extLst>
            </c:dLbl>
            <c:dLbl>
              <c:idx val="2"/>
              <c:tx>
                <c:rich>
                  <a:bodyPr/>
                  <a:lstStyle/>
                  <a:p>
                    <a:fld id="{BE3501A6-8DA2-4AE2-A48D-59574F0E387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A7-49B0-AD47-C773EB91C82A}"/>
                </c:ext>
              </c:extLst>
            </c:dLbl>
            <c:dLbl>
              <c:idx val="3"/>
              <c:tx>
                <c:rich>
                  <a:bodyPr/>
                  <a:lstStyle/>
                  <a:p>
                    <a:fld id="{0B16B89B-D4FF-4F3D-B16E-BCF0AA3BA1B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A7-49B0-AD47-C773EB91C82A}"/>
                </c:ext>
              </c:extLst>
            </c:dLbl>
            <c:dLbl>
              <c:idx val="4"/>
              <c:tx>
                <c:rich>
                  <a:bodyPr/>
                  <a:lstStyle/>
                  <a:p>
                    <a:fld id="{68DF168F-3FA6-40AF-9C79-A93C5C8845F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A7-49B0-AD47-C773EB91C82A}"/>
                </c:ext>
              </c:extLst>
            </c:dLbl>
            <c:dLbl>
              <c:idx val="5"/>
              <c:tx>
                <c:rich>
                  <a:bodyPr/>
                  <a:lstStyle/>
                  <a:p>
                    <a:fld id="{82FE9769-5C66-406B-A3DE-E2DD7EDC45F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A7-49B0-AD47-C773EB91C82A}"/>
                </c:ext>
              </c:extLst>
            </c:dLbl>
            <c:dLbl>
              <c:idx val="6"/>
              <c:tx>
                <c:rich>
                  <a:bodyPr/>
                  <a:lstStyle/>
                  <a:p>
                    <a:fld id="{EAB76225-D27C-4B81-8019-8458F05D850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8A7-49B0-AD47-C773EB91C82A}"/>
                </c:ext>
              </c:extLst>
            </c:dLbl>
            <c:dLbl>
              <c:idx val="7"/>
              <c:tx>
                <c:rich>
                  <a:bodyPr/>
                  <a:lstStyle/>
                  <a:p>
                    <a:fld id="{028CA40A-7B21-400C-BFF8-E33B9A655A7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8A7-49B0-AD47-C773EB91C82A}"/>
                </c:ext>
              </c:extLst>
            </c:dLbl>
            <c:dLbl>
              <c:idx val="8"/>
              <c:tx>
                <c:rich>
                  <a:bodyPr/>
                  <a:lstStyle/>
                  <a:p>
                    <a:fld id="{5A00EFF7-4874-49ED-BB4E-A696ABBBF7B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8A7-49B0-AD47-C773EB91C82A}"/>
                </c:ext>
              </c:extLst>
            </c:dLbl>
            <c:dLbl>
              <c:idx val="9"/>
              <c:tx>
                <c:rich>
                  <a:bodyPr/>
                  <a:lstStyle/>
                  <a:p>
                    <a:fld id="{617459F6-51B3-49B6-90D1-6E303B65587E}"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8A7-49B0-AD47-C773EB91C82A}"/>
                </c:ext>
              </c:extLst>
            </c:dLbl>
            <c:dLbl>
              <c:idx val="10"/>
              <c:tx>
                <c:rich>
                  <a:bodyPr/>
                  <a:lstStyle/>
                  <a:p>
                    <a:fld id="{27811350-0789-4F5F-82D1-1D352C1E972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78A7-49B0-AD47-C773EB91C82A}"/>
                </c:ext>
              </c:extLst>
            </c:dLbl>
            <c:dLbl>
              <c:idx val="11"/>
              <c:tx>
                <c:rich>
                  <a:bodyPr/>
                  <a:lstStyle/>
                  <a:p>
                    <a:fld id="{4B731F8F-CBB1-4AE3-815F-F09A19ED6BF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78A7-49B0-AD47-C773EB91C82A}"/>
                </c:ext>
              </c:extLst>
            </c:dLbl>
            <c:dLbl>
              <c:idx val="12"/>
              <c:tx>
                <c:rich>
                  <a:bodyPr/>
                  <a:lstStyle/>
                  <a:p>
                    <a:fld id="{23EDF085-F882-4C76-9EA7-86C6BB852B8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78A7-49B0-AD47-C773EB91C82A}"/>
                </c:ext>
              </c:extLst>
            </c:dLbl>
            <c:dLbl>
              <c:idx val="13"/>
              <c:layout>
                <c:manualLayout>
                  <c:x val="-4.7980246094882439E-2"/>
                  <c:y val="-2.2528155760023698E-2"/>
                </c:manualLayout>
              </c:layout>
              <c:tx>
                <c:rich>
                  <a:bodyPr/>
                  <a:lstStyle/>
                  <a:p>
                    <a:fld id="{167949EE-25E5-48AC-BA09-4C0BB6967F0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8A7-49B0-AD47-C773EB91C82A}"/>
                </c:ext>
              </c:extLst>
            </c:dLbl>
            <c:dLbl>
              <c:idx val="14"/>
              <c:tx>
                <c:rich>
                  <a:bodyPr/>
                  <a:lstStyle/>
                  <a:p>
                    <a:fld id="{233D66C2-D807-429A-908E-35801267F48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78A7-49B0-AD47-C773EB91C82A}"/>
                </c:ext>
              </c:extLst>
            </c:dLbl>
            <c:dLbl>
              <c:idx val="15"/>
              <c:tx>
                <c:rich>
                  <a:bodyPr/>
                  <a:lstStyle/>
                  <a:p>
                    <a:fld id="{B8157C4F-B616-44F9-8F7C-1AAB662F949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78A7-49B0-AD47-C773EB91C82A}"/>
                </c:ext>
              </c:extLst>
            </c:dLbl>
            <c:dLbl>
              <c:idx val="16"/>
              <c:tx>
                <c:rich>
                  <a:bodyPr/>
                  <a:lstStyle/>
                  <a:p>
                    <a:fld id="{41C80F82-6EA2-48AA-87B1-3C449CA557B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78A7-49B0-AD47-C773EB91C82A}"/>
                </c:ext>
              </c:extLst>
            </c:dLbl>
            <c:dLbl>
              <c:idx val="17"/>
              <c:tx>
                <c:rich>
                  <a:bodyPr/>
                  <a:lstStyle/>
                  <a:p>
                    <a:fld id="{EF36B76D-CCA0-406F-B2A6-74A57C7ED45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78A7-49B0-AD47-C773EB91C82A}"/>
                </c:ext>
              </c:extLst>
            </c:dLbl>
            <c:dLbl>
              <c:idx val="18"/>
              <c:tx>
                <c:rich>
                  <a:bodyPr/>
                  <a:lstStyle/>
                  <a:p>
                    <a:fld id="{638B8A5B-0EC6-4593-930A-A261E9C7F92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78A7-49B0-AD47-C773EB91C82A}"/>
                </c:ext>
              </c:extLst>
            </c:dLbl>
            <c:dLbl>
              <c:idx val="24"/>
              <c:layout>
                <c:manualLayout>
                  <c:x val="-7.6266590159027023E-2"/>
                  <c:y val="2.1985942667321633E-2"/>
                </c:manualLayout>
              </c:layout>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8-78A7-49B0-AD47-C773EB91C82A}"/>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'0.2'!$B$2:$B$20</c:f>
              <c:numCache>
                <c:formatCode>General</c:formatCode>
                <c:ptCount val="19"/>
                <c:pt idx="0">
                  <c:v>18.29</c:v>
                </c:pt>
                <c:pt idx="1">
                  <c:v>16.57</c:v>
                </c:pt>
                <c:pt idx="2">
                  <c:v>27.61</c:v>
                </c:pt>
                <c:pt idx="3">
                  <c:v>22.7</c:v>
                </c:pt>
                <c:pt idx="4">
                  <c:v>24.24</c:v>
                </c:pt>
                <c:pt idx="5">
                  <c:v>21.23</c:v>
                </c:pt>
                <c:pt idx="6">
                  <c:v>10.63</c:v>
                </c:pt>
                <c:pt idx="7">
                  <c:v>18.86</c:v>
                </c:pt>
                <c:pt idx="8">
                  <c:v>14.91</c:v>
                </c:pt>
                <c:pt idx="9">
                  <c:v>19.579999999999998</c:v>
                </c:pt>
                <c:pt idx="10">
                  <c:v>13.21</c:v>
                </c:pt>
                <c:pt idx="11">
                  <c:v>8.1300000000000008</c:v>
                </c:pt>
                <c:pt idx="12">
                  <c:v>17.25</c:v>
                </c:pt>
                <c:pt idx="13">
                  <c:v>14.07</c:v>
                </c:pt>
                <c:pt idx="14">
                  <c:v>18.52</c:v>
                </c:pt>
                <c:pt idx="15">
                  <c:v>28.66</c:v>
                </c:pt>
                <c:pt idx="16">
                  <c:v>13.06</c:v>
                </c:pt>
                <c:pt idx="17">
                  <c:v>15.98</c:v>
                </c:pt>
                <c:pt idx="18">
                  <c:v>14.91</c:v>
                </c:pt>
              </c:numCache>
            </c:numRef>
          </c:xVal>
          <c:yVal>
            <c:numRef>
              <c:f>'0.2'!$C$2:$C$20</c:f>
              <c:numCache>
                <c:formatCode>General</c:formatCode>
                <c:ptCount val="19"/>
                <c:pt idx="0">
                  <c:v>14.19</c:v>
                </c:pt>
                <c:pt idx="1">
                  <c:v>44</c:v>
                </c:pt>
                <c:pt idx="2">
                  <c:v>23.68</c:v>
                </c:pt>
                <c:pt idx="3">
                  <c:v>48.48</c:v>
                </c:pt>
                <c:pt idx="4">
                  <c:v>21.09</c:v>
                </c:pt>
                <c:pt idx="5">
                  <c:v>39.26</c:v>
                </c:pt>
                <c:pt idx="6">
                  <c:v>10.72</c:v>
                </c:pt>
                <c:pt idx="7">
                  <c:v>67.540000000000006</c:v>
                </c:pt>
                <c:pt idx="8">
                  <c:v>90.58</c:v>
                </c:pt>
                <c:pt idx="9">
                  <c:v>80.13</c:v>
                </c:pt>
                <c:pt idx="10">
                  <c:v>58.79</c:v>
                </c:pt>
                <c:pt idx="11">
                  <c:v>37.07</c:v>
                </c:pt>
                <c:pt idx="12">
                  <c:v>39.19</c:v>
                </c:pt>
                <c:pt idx="13">
                  <c:v>75.540000000000006</c:v>
                </c:pt>
                <c:pt idx="14">
                  <c:v>51.77</c:v>
                </c:pt>
                <c:pt idx="15">
                  <c:v>18.010000000000002</c:v>
                </c:pt>
                <c:pt idx="16">
                  <c:v>92.93</c:v>
                </c:pt>
                <c:pt idx="17">
                  <c:v>61.43</c:v>
                </c:pt>
                <c:pt idx="18">
                  <c:v>19.13</c:v>
                </c:pt>
              </c:numCache>
            </c:numRef>
          </c:yVal>
          <c:smooth val="0"/>
          <c:extLst>
            <c:ext xmlns:c15="http://schemas.microsoft.com/office/drawing/2012/chart" uri="{02D57815-91ED-43cb-92C2-25804820EDAC}">
              <c15:datalabelsRange>
                <c15:f>'0.2'!$A$2:$A$20</c15:f>
                <c15:dlblRangeCache>
                  <c:ptCount val="19"/>
                  <c:pt idx="0">
                    <c:v>Belgium</c:v>
                  </c:pt>
                  <c:pt idx="1">
                    <c:v>Czech Republic</c:v>
                  </c:pt>
                  <c:pt idx="2">
                    <c:v>Denmark</c:v>
                  </c:pt>
                  <c:pt idx="3">
                    <c:v>Estonia</c:v>
                  </c:pt>
                  <c:pt idx="4">
                    <c:v>Finland</c:v>
                  </c:pt>
                  <c:pt idx="5">
                    <c:v>France</c:v>
                  </c:pt>
                  <c:pt idx="6">
                    <c:v>Germany</c:v>
                  </c:pt>
                  <c:pt idx="7">
                    <c:v>Hungary</c:v>
                  </c:pt>
                  <c:pt idx="8">
                    <c:v>Ireland</c:v>
                  </c:pt>
                  <c:pt idx="9">
                    <c:v>Israel</c:v>
                  </c:pt>
                  <c:pt idx="10">
                    <c:v>Italy</c:v>
                  </c:pt>
                  <c:pt idx="11">
                    <c:v>Korea</c:v>
                  </c:pt>
                  <c:pt idx="12">
                    <c:v>Poland</c:v>
                  </c:pt>
                  <c:pt idx="13">
                    <c:v>Portugal</c:v>
                  </c:pt>
                  <c:pt idx="14">
                    <c:v>Slovak Republic</c:v>
                  </c:pt>
                  <c:pt idx="15">
                    <c:v>Sweden</c:v>
                  </c:pt>
                  <c:pt idx="16">
                    <c:v>Turkey</c:v>
                  </c:pt>
                  <c:pt idx="17">
                    <c:v>United Kingdom</c:v>
                  </c:pt>
                  <c:pt idx="18">
                    <c:v>United States</c:v>
                  </c:pt>
                </c15:dlblRangeCache>
              </c15:datalabelsRange>
            </c:ext>
            <c:ext xmlns:c16="http://schemas.microsoft.com/office/drawing/2014/chart" uri="{C3380CC4-5D6E-409C-BE32-E72D297353CC}">
              <c16:uniqueId val="{00000019-78A7-49B0-AD47-C773EB91C82A}"/>
            </c:ext>
          </c:extLst>
        </c:ser>
        <c:dLbls>
          <c:showLegendKey val="0"/>
          <c:showVal val="1"/>
          <c:showCatName val="0"/>
          <c:showSerName val="0"/>
          <c:showPercent val="0"/>
          <c:showBubbleSize val="0"/>
        </c:dLbls>
        <c:axId val="434613368"/>
        <c:axId val="434613696"/>
      </c:scatterChart>
      <c:valAx>
        <c:axId val="4346133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GB"/>
                  <a:t>Public employment as % of total employment</a:t>
                </a:r>
              </a:p>
            </c:rich>
          </c:tx>
          <c:layout>
            <c:manualLayout>
              <c:xMode val="edge"/>
              <c:yMode val="edge"/>
              <c:x val="0.46827075659558942"/>
              <c:y val="0.9380664929456125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434613696"/>
        <c:crosses val="autoZero"/>
        <c:crossBetween val="midCat"/>
      </c:valAx>
      <c:valAx>
        <c:axId val="434613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GB" dirty="0"/>
                  <a:t>Central</a:t>
                </a:r>
                <a:r>
                  <a:rPr lang="en-GB" baseline="0" dirty="0"/>
                  <a:t> government’s share of public </a:t>
                </a:r>
                <a:r>
                  <a:rPr lang="en-GB" dirty="0"/>
                  <a:t>employment %</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434613368"/>
        <c:crosses val="autoZero"/>
        <c:crossBetween val="midCat"/>
      </c:valAx>
      <c:spPr>
        <a:noFill/>
        <a:ln>
          <a:noFill/>
        </a:ln>
        <a:effectLst/>
      </c:spPr>
    </c:plotArea>
    <c:plotVisOnly val="1"/>
    <c:dispBlanksAs val="gap"/>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575" cy="496888"/>
          </a:xfrm>
          <a:prstGeom prst="rect">
            <a:avLst/>
          </a:prstGeom>
        </p:spPr>
        <p:txBody>
          <a:bodyPr vert="horz" wrap="square" lIns="91420" tIns="45710" rIns="91420" bIns="45710" numCol="1" anchor="t" anchorCtr="0" compatLnSpc="1">
            <a:prstTxWarp prst="textNoShape">
              <a:avLst/>
            </a:prstTxWarp>
          </a:bodyPr>
          <a:lstStyle>
            <a:lvl1pPr>
              <a:defRPr sz="1200">
                <a:latin typeface="Calibri" pitchFamily="34" charset="0"/>
              </a:defRPr>
            </a:lvl1pPr>
          </a:lstStyle>
          <a:p>
            <a:pPr>
              <a:defRPr/>
            </a:pPr>
            <a:endParaRPr lang="en-GB" altLang="en-US" dirty="0"/>
          </a:p>
        </p:txBody>
      </p:sp>
      <p:sp>
        <p:nvSpPr>
          <p:cNvPr id="3" name="Date Placeholder 2"/>
          <p:cNvSpPr>
            <a:spLocks noGrp="1"/>
          </p:cNvSpPr>
          <p:nvPr>
            <p:ph type="dt" sz="quarter" idx="1"/>
          </p:nvPr>
        </p:nvSpPr>
        <p:spPr>
          <a:xfrm>
            <a:off x="3854451" y="0"/>
            <a:ext cx="2949575" cy="496888"/>
          </a:xfrm>
          <a:prstGeom prst="rect">
            <a:avLst/>
          </a:prstGeom>
        </p:spPr>
        <p:txBody>
          <a:bodyPr vert="horz" wrap="square" lIns="91420" tIns="45710" rIns="91420" bIns="45710" numCol="1" anchor="t" anchorCtr="0" compatLnSpc="1">
            <a:prstTxWarp prst="textNoShape">
              <a:avLst/>
            </a:prstTxWarp>
          </a:bodyPr>
          <a:lstStyle>
            <a:lvl1pPr algn="r">
              <a:defRPr sz="1200">
                <a:latin typeface="Calibri" pitchFamily="34" charset="0"/>
              </a:defRPr>
            </a:lvl1pPr>
          </a:lstStyle>
          <a:p>
            <a:pPr>
              <a:defRPr/>
            </a:pPr>
            <a:fld id="{28557E20-FEB5-4CC3-8FBA-BB234CD7EFB9}" type="datetimeFigureOut">
              <a:rPr lang="en-GB" altLang="en-US"/>
              <a:pPr>
                <a:defRPr/>
              </a:pPr>
              <a:t>30/03/2023</a:t>
            </a:fld>
            <a:endParaRPr lang="en-GB" altLang="en-US" dirty="0"/>
          </a:p>
        </p:txBody>
      </p:sp>
      <p:sp>
        <p:nvSpPr>
          <p:cNvPr id="4" name="Footer Placeholder 3"/>
          <p:cNvSpPr>
            <a:spLocks noGrp="1"/>
          </p:cNvSpPr>
          <p:nvPr>
            <p:ph type="ftr" sz="quarter" idx="2"/>
          </p:nvPr>
        </p:nvSpPr>
        <p:spPr>
          <a:xfrm>
            <a:off x="1" y="9445625"/>
            <a:ext cx="2949575" cy="496888"/>
          </a:xfrm>
          <a:prstGeom prst="rect">
            <a:avLst/>
          </a:prstGeom>
        </p:spPr>
        <p:txBody>
          <a:bodyPr vert="horz" wrap="square" lIns="91420" tIns="45710" rIns="91420" bIns="45710" numCol="1" anchor="b" anchorCtr="0" compatLnSpc="1">
            <a:prstTxWarp prst="textNoShape">
              <a:avLst/>
            </a:prstTxWarp>
          </a:bodyPr>
          <a:lstStyle>
            <a:lvl1pPr>
              <a:defRPr sz="1200">
                <a:latin typeface="Calibri" pitchFamily="34" charset="0"/>
              </a:defRPr>
            </a:lvl1pPr>
          </a:lstStyle>
          <a:p>
            <a:pPr>
              <a:defRPr/>
            </a:pPr>
            <a:endParaRPr lang="en-GB" altLang="en-US" dirty="0"/>
          </a:p>
        </p:txBody>
      </p:sp>
      <p:sp>
        <p:nvSpPr>
          <p:cNvPr id="5" name="Slide Number Placeholder 4"/>
          <p:cNvSpPr>
            <a:spLocks noGrp="1"/>
          </p:cNvSpPr>
          <p:nvPr>
            <p:ph type="sldNum" sz="quarter" idx="3"/>
          </p:nvPr>
        </p:nvSpPr>
        <p:spPr>
          <a:xfrm>
            <a:off x="3854451" y="9445625"/>
            <a:ext cx="2949575" cy="496888"/>
          </a:xfrm>
          <a:prstGeom prst="rect">
            <a:avLst/>
          </a:prstGeom>
        </p:spPr>
        <p:txBody>
          <a:bodyPr vert="horz" wrap="square" lIns="91420" tIns="45710" rIns="91420" bIns="45710" numCol="1" anchor="b" anchorCtr="0" compatLnSpc="1">
            <a:prstTxWarp prst="textNoShape">
              <a:avLst/>
            </a:prstTxWarp>
          </a:bodyPr>
          <a:lstStyle>
            <a:lvl1pPr algn="r">
              <a:defRPr sz="1200">
                <a:latin typeface="Calibri" pitchFamily="34" charset="0"/>
              </a:defRPr>
            </a:lvl1pPr>
          </a:lstStyle>
          <a:p>
            <a:pPr>
              <a:defRPr/>
            </a:pPr>
            <a:fld id="{C4DA1502-2E94-4BDE-9726-820D1E26FFC3}" type="slidenum">
              <a:rPr lang="en-GB" altLang="en-US"/>
              <a:pPr>
                <a:defRPr/>
              </a:pPr>
              <a:t>‹#›</a:t>
            </a:fld>
            <a:endParaRPr lang="en-GB" altLang="en-US" dirty="0"/>
          </a:p>
        </p:txBody>
      </p:sp>
    </p:spTree>
    <p:extLst>
      <p:ext uri="{BB962C8B-B14F-4D97-AF65-F5344CB8AC3E}">
        <p14:creationId xmlns:p14="http://schemas.microsoft.com/office/powerpoint/2010/main" val="2655688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575" cy="496888"/>
          </a:xfrm>
          <a:prstGeom prst="rect">
            <a:avLst/>
          </a:prstGeom>
        </p:spPr>
        <p:txBody>
          <a:bodyPr vert="horz" wrap="square" lIns="91420" tIns="45710" rIns="91420" bIns="45710" numCol="1" anchor="t" anchorCtr="0" compatLnSpc="1">
            <a:prstTxWarp prst="textNoShape">
              <a:avLst/>
            </a:prstTxWarp>
          </a:bodyPr>
          <a:lstStyle>
            <a:lvl1pPr>
              <a:defRPr sz="1200">
                <a:latin typeface="Calibri" pitchFamily="34" charset="0"/>
              </a:defRPr>
            </a:lvl1pPr>
          </a:lstStyle>
          <a:p>
            <a:pPr>
              <a:defRPr/>
            </a:pPr>
            <a:endParaRPr lang="en-GB" altLang="en-US" dirty="0"/>
          </a:p>
        </p:txBody>
      </p:sp>
      <p:sp>
        <p:nvSpPr>
          <p:cNvPr id="3" name="Date Placeholder 2"/>
          <p:cNvSpPr>
            <a:spLocks noGrp="1"/>
          </p:cNvSpPr>
          <p:nvPr>
            <p:ph type="dt" idx="1"/>
          </p:nvPr>
        </p:nvSpPr>
        <p:spPr>
          <a:xfrm>
            <a:off x="3854451" y="0"/>
            <a:ext cx="2949575" cy="496888"/>
          </a:xfrm>
          <a:prstGeom prst="rect">
            <a:avLst/>
          </a:prstGeom>
        </p:spPr>
        <p:txBody>
          <a:bodyPr vert="horz" wrap="square" lIns="91420" tIns="45710" rIns="91420" bIns="45710" numCol="1" anchor="t" anchorCtr="0" compatLnSpc="1">
            <a:prstTxWarp prst="textNoShape">
              <a:avLst/>
            </a:prstTxWarp>
          </a:bodyPr>
          <a:lstStyle>
            <a:lvl1pPr algn="r">
              <a:defRPr sz="1200">
                <a:latin typeface="Calibri" pitchFamily="34" charset="0"/>
              </a:defRPr>
            </a:lvl1pPr>
          </a:lstStyle>
          <a:p>
            <a:pPr>
              <a:defRPr/>
            </a:pPr>
            <a:fld id="{6E2553DF-36E8-4BD2-B2F6-B10D8A88BD2E}" type="datetimeFigureOut">
              <a:rPr lang="en-GB" altLang="en-US"/>
              <a:pPr>
                <a:defRPr/>
              </a:pPr>
              <a:t>30/03/2023</a:t>
            </a:fld>
            <a:endParaRPr lang="en-GB" altLang="en-US" dirty="0"/>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20" tIns="45710" rIns="91420" bIns="45710" rtlCol="0" anchor="ctr"/>
          <a:lstStyle/>
          <a:p>
            <a:pPr lvl="0"/>
            <a:endParaRPr lang="en-GB" noProof="0" dirty="0"/>
          </a:p>
        </p:txBody>
      </p:sp>
      <p:sp>
        <p:nvSpPr>
          <p:cNvPr id="5" name="Notes Placeholder 4"/>
          <p:cNvSpPr>
            <a:spLocks noGrp="1"/>
          </p:cNvSpPr>
          <p:nvPr>
            <p:ph type="body" sz="quarter" idx="3"/>
          </p:nvPr>
        </p:nvSpPr>
        <p:spPr>
          <a:xfrm>
            <a:off x="681038" y="4722813"/>
            <a:ext cx="5443537" cy="4475162"/>
          </a:xfrm>
          <a:prstGeom prst="rect">
            <a:avLst/>
          </a:prstGeom>
        </p:spPr>
        <p:txBody>
          <a:bodyPr vert="horz" wrap="square" lIns="91420" tIns="45710" rIns="91420" bIns="4571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6" name="Footer Placeholder 5"/>
          <p:cNvSpPr>
            <a:spLocks noGrp="1"/>
          </p:cNvSpPr>
          <p:nvPr>
            <p:ph type="ftr" sz="quarter" idx="4"/>
          </p:nvPr>
        </p:nvSpPr>
        <p:spPr>
          <a:xfrm>
            <a:off x="1" y="9445625"/>
            <a:ext cx="2949575" cy="496888"/>
          </a:xfrm>
          <a:prstGeom prst="rect">
            <a:avLst/>
          </a:prstGeom>
        </p:spPr>
        <p:txBody>
          <a:bodyPr vert="horz" wrap="square" lIns="91420" tIns="45710" rIns="91420" bIns="45710" numCol="1" anchor="b" anchorCtr="0" compatLnSpc="1">
            <a:prstTxWarp prst="textNoShape">
              <a:avLst/>
            </a:prstTxWarp>
          </a:bodyPr>
          <a:lstStyle>
            <a:lvl1pPr>
              <a:defRPr sz="1200">
                <a:latin typeface="Calibri" pitchFamily="34" charset="0"/>
              </a:defRPr>
            </a:lvl1pPr>
          </a:lstStyle>
          <a:p>
            <a:pPr>
              <a:defRPr/>
            </a:pPr>
            <a:endParaRPr lang="en-GB" altLang="en-US" dirty="0"/>
          </a:p>
        </p:txBody>
      </p:sp>
      <p:sp>
        <p:nvSpPr>
          <p:cNvPr id="7" name="Slide Number Placeholder 6"/>
          <p:cNvSpPr>
            <a:spLocks noGrp="1"/>
          </p:cNvSpPr>
          <p:nvPr>
            <p:ph type="sldNum" sz="quarter" idx="5"/>
          </p:nvPr>
        </p:nvSpPr>
        <p:spPr>
          <a:xfrm>
            <a:off x="3854451" y="9445625"/>
            <a:ext cx="2949575" cy="496888"/>
          </a:xfrm>
          <a:prstGeom prst="rect">
            <a:avLst/>
          </a:prstGeom>
        </p:spPr>
        <p:txBody>
          <a:bodyPr vert="horz" wrap="square" lIns="91420" tIns="45710" rIns="91420" bIns="45710" numCol="1" anchor="b" anchorCtr="0" compatLnSpc="1">
            <a:prstTxWarp prst="textNoShape">
              <a:avLst/>
            </a:prstTxWarp>
          </a:bodyPr>
          <a:lstStyle>
            <a:lvl1pPr algn="r">
              <a:defRPr sz="1200">
                <a:latin typeface="Calibri" pitchFamily="34" charset="0"/>
              </a:defRPr>
            </a:lvl1pPr>
          </a:lstStyle>
          <a:p>
            <a:pPr>
              <a:defRPr/>
            </a:pPr>
            <a:fld id="{8028530E-D7CB-40D6-A729-955396EC7F87}" type="slidenum">
              <a:rPr lang="en-GB" altLang="en-US"/>
              <a:pPr>
                <a:defRPr/>
              </a:pPr>
              <a:t>‹#›</a:t>
            </a:fld>
            <a:endParaRPr lang="en-GB" altLang="en-US" dirty="0"/>
          </a:p>
        </p:txBody>
      </p:sp>
    </p:spTree>
    <p:extLst>
      <p:ext uri="{BB962C8B-B14F-4D97-AF65-F5344CB8AC3E}">
        <p14:creationId xmlns:p14="http://schemas.microsoft.com/office/powerpoint/2010/main" val="4229097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i="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028530E-D7CB-40D6-A729-955396EC7F87}" type="slidenum">
              <a:rPr lang="en-GB" altLang="en-US" smtClean="0"/>
              <a:pPr>
                <a:defRPr/>
              </a:pPr>
              <a:t>1</a:t>
            </a:fld>
            <a:endParaRPr lang="en-GB" altLang="en-US" dirty="0"/>
          </a:p>
        </p:txBody>
      </p:sp>
    </p:spTree>
    <p:extLst>
      <p:ext uri="{BB962C8B-B14F-4D97-AF65-F5344CB8AC3E}">
        <p14:creationId xmlns:p14="http://schemas.microsoft.com/office/powerpoint/2010/main" val="3713594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028530E-D7CB-40D6-A729-955396EC7F87}" type="slidenum">
              <a:rPr lang="en-GB" altLang="en-US" smtClean="0"/>
              <a:pPr>
                <a:defRPr/>
              </a:pPr>
              <a:t>29</a:t>
            </a:fld>
            <a:endParaRPr lang="en-GB" altLang="en-US" dirty="0"/>
          </a:p>
        </p:txBody>
      </p:sp>
    </p:spTree>
    <p:extLst>
      <p:ext uri="{BB962C8B-B14F-4D97-AF65-F5344CB8AC3E}">
        <p14:creationId xmlns:p14="http://schemas.microsoft.com/office/powerpoint/2010/main" val="154995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028530E-D7CB-40D6-A729-955396EC7F87}" type="slidenum">
              <a:rPr lang="en-GB" altLang="en-US" smtClean="0"/>
              <a:pPr>
                <a:defRPr/>
              </a:pPr>
              <a:t>8</a:t>
            </a:fld>
            <a:endParaRPr lang="en-GB" altLang="en-US" dirty="0"/>
          </a:p>
        </p:txBody>
      </p:sp>
    </p:spTree>
    <p:extLst>
      <p:ext uri="{BB962C8B-B14F-4D97-AF65-F5344CB8AC3E}">
        <p14:creationId xmlns:p14="http://schemas.microsoft.com/office/powerpoint/2010/main" val="182800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1121" indent="-284072" eaLnBrk="0" hangingPunct="0">
              <a:spcBef>
                <a:spcPct val="30000"/>
              </a:spcBef>
              <a:defRPr sz="1200">
                <a:solidFill>
                  <a:schemeClr val="tx1"/>
                </a:solidFill>
                <a:latin typeface="Calibri" pitchFamily="34" charset="0"/>
              </a:defRPr>
            </a:lvl2pPr>
            <a:lvl3pPr marL="1141041" indent="-226938" eaLnBrk="0" hangingPunct="0">
              <a:spcBef>
                <a:spcPct val="30000"/>
              </a:spcBef>
              <a:defRPr sz="1200">
                <a:solidFill>
                  <a:schemeClr val="tx1"/>
                </a:solidFill>
                <a:latin typeface="Calibri" pitchFamily="34" charset="0"/>
              </a:defRPr>
            </a:lvl3pPr>
            <a:lvl4pPr marL="1596503" indent="-226938" eaLnBrk="0" hangingPunct="0">
              <a:spcBef>
                <a:spcPct val="30000"/>
              </a:spcBef>
              <a:defRPr sz="1200">
                <a:solidFill>
                  <a:schemeClr val="tx1"/>
                </a:solidFill>
                <a:latin typeface="Calibri" pitchFamily="34" charset="0"/>
              </a:defRPr>
            </a:lvl4pPr>
            <a:lvl5pPr marL="2055143" indent="-226938" eaLnBrk="0" hangingPunct="0">
              <a:spcBef>
                <a:spcPct val="30000"/>
              </a:spcBef>
              <a:defRPr sz="1200">
                <a:solidFill>
                  <a:schemeClr val="tx1"/>
                </a:solidFill>
                <a:latin typeface="Calibri" pitchFamily="34" charset="0"/>
              </a:defRPr>
            </a:lvl5pPr>
            <a:lvl6pPr marL="2512194" indent="-226938" eaLnBrk="0" fontAlgn="base" hangingPunct="0">
              <a:spcBef>
                <a:spcPct val="30000"/>
              </a:spcBef>
              <a:spcAft>
                <a:spcPct val="0"/>
              </a:spcAft>
              <a:defRPr sz="1200">
                <a:solidFill>
                  <a:schemeClr val="tx1"/>
                </a:solidFill>
                <a:latin typeface="Calibri" pitchFamily="34" charset="0"/>
              </a:defRPr>
            </a:lvl6pPr>
            <a:lvl7pPr marL="2969244" indent="-226938" eaLnBrk="0" fontAlgn="base" hangingPunct="0">
              <a:spcBef>
                <a:spcPct val="30000"/>
              </a:spcBef>
              <a:spcAft>
                <a:spcPct val="0"/>
              </a:spcAft>
              <a:defRPr sz="1200">
                <a:solidFill>
                  <a:schemeClr val="tx1"/>
                </a:solidFill>
                <a:latin typeface="Calibri" pitchFamily="34" charset="0"/>
              </a:defRPr>
            </a:lvl7pPr>
            <a:lvl8pPr marL="3426297" indent="-226938" eaLnBrk="0" fontAlgn="base" hangingPunct="0">
              <a:spcBef>
                <a:spcPct val="30000"/>
              </a:spcBef>
              <a:spcAft>
                <a:spcPct val="0"/>
              </a:spcAft>
              <a:defRPr sz="1200">
                <a:solidFill>
                  <a:schemeClr val="tx1"/>
                </a:solidFill>
                <a:latin typeface="Calibri" pitchFamily="34" charset="0"/>
              </a:defRPr>
            </a:lvl8pPr>
            <a:lvl9pPr marL="3883346" indent="-22693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99D4C93-C05C-4743-BB60-263A22193434}" type="slidenum">
              <a:rPr lang="en-GB" altLang="en-US" smtClean="0"/>
              <a:pPr eaLnBrk="1" hangingPunct="1">
                <a:spcBef>
                  <a:spcPct val="0"/>
                </a:spcBef>
              </a:pPr>
              <a:t>9</a:t>
            </a:fld>
            <a:endParaRPr lang="en-GB" altLang="en-US" dirty="0"/>
          </a:p>
        </p:txBody>
      </p:sp>
    </p:spTree>
    <p:extLst>
      <p:ext uri="{BB962C8B-B14F-4D97-AF65-F5344CB8AC3E}">
        <p14:creationId xmlns:p14="http://schemas.microsoft.com/office/powerpoint/2010/main" val="990458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Note: </a:t>
            </a:r>
            <a:r>
              <a:rPr lang="en-GB" sz="1800" dirty="0">
                <a:effectLst/>
                <a:latin typeface="Arial" panose="020B0604020202020204" pitchFamily="34" charset="0"/>
                <a:ea typeface="Arial" panose="020B0604020202020204" pitchFamily="34" charset="0"/>
                <a:cs typeface="Times New Roman" panose="02020603050405020304" pitchFamily="18" charset="0"/>
              </a:rPr>
              <a:t>Simulations are based on the OECD Economics Department Long-term Model with a no policy change scenario used as the baseline. T</a:t>
            </a:r>
            <a:r>
              <a:rPr lang="en-GB" sz="18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he projections are illustrative. The OECD Long-term model considers demographics but also the Baumol effect – i.e., the tendency for the relative price of services to increase over time. It is also assumed that other primary expenditures (other than health and pensions) are affected by ageing. The assumption is that governments would seek to provide a constant level of services in real per capita terms. This translates into higher fiscal pressure when the employment / population ratio falls. In addition, the scenarios assume that public pensions will grow roughly at the pace of wages, keeping average benefit ratio constant (Guillemette and Turner, 2021). The line assumes that rising ageing costs are financed with deficits.</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endParaRPr lang="en-GB"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028530E-D7CB-40D6-A729-955396EC7F87}" type="slidenum">
              <a:rPr lang="en-GB" altLang="en-US" smtClean="0"/>
              <a:pPr>
                <a:defRPr/>
              </a:pPr>
              <a:t>12</a:t>
            </a:fld>
            <a:endParaRPr lang="en-GB" altLang="en-US" dirty="0"/>
          </a:p>
        </p:txBody>
      </p:sp>
    </p:spTree>
    <p:extLst>
      <p:ext uri="{BB962C8B-B14F-4D97-AF65-F5344CB8AC3E}">
        <p14:creationId xmlns:p14="http://schemas.microsoft.com/office/powerpoint/2010/main" val="2219183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028530E-D7CB-40D6-A729-955396EC7F87}" type="slidenum">
              <a:rPr lang="en-GB" altLang="en-US" smtClean="0"/>
              <a:pPr>
                <a:defRPr/>
              </a:pPr>
              <a:t>13</a:t>
            </a:fld>
            <a:endParaRPr lang="en-GB" altLang="en-US" dirty="0"/>
          </a:p>
        </p:txBody>
      </p:sp>
    </p:spTree>
    <p:extLst>
      <p:ext uri="{BB962C8B-B14F-4D97-AF65-F5344CB8AC3E}">
        <p14:creationId xmlns:p14="http://schemas.microsoft.com/office/powerpoint/2010/main" val="496215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1121" indent="-284072" eaLnBrk="0" hangingPunct="0">
              <a:spcBef>
                <a:spcPct val="30000"/>
              </a:spcBef>
              <a:defRPr sz="1200">
                <a:solidFill>
                  <a:schemeClr val="tx1"/>
                </a:solidFill>
                <a:latin typeface="Calibri" pitchFamily="34" charset="0"/>
              </a:defRPr>
            </a:lvl2pPr>
            <a:lvl3pPr marL="1141041" indent="-226938" eaLnBrk="0" hangingPunct="0">
              <a:spcBef>
                <a:spcPct val="30000"/>
              </a:spcBef>
              <a:defRPr sz="1200">
                <a:solidFill>
                  <a:schemeClr val="tx1"/>
                </a:solidFill>
                <a:latin typeface="Calibri" pitchFamily="34" charset="0"/>
              </a:defRPr>
            </a:lvl3pPr>
            <a:lvl4pPr marL="1596503" indent="-226938" eaLnBrk="0" hangingPunct="0">
              <a:spcBef>
                <a:spcPct val="30000"/>
              </a:spcBef>
              <a:defRPr sz="1200">
                <a:solidFill>
                  <a:schemeClr val="tx1"/>
                </a:solidFill>
                <a:latin typeface="Calibri" pitchFamily="34" charset="0"/>
              </a:defRPr>
            </a:lvl4pPr>
            <a:lvl5pPr marL="2055143" indent="-226938" eaLnBrk="0" hangingPunct="0">
              <a:spcBef>
                <a:spcPct val="30000"/>
              </a:spcBef>
              <a:defRPr sz="1200">
                <a:solidFill>
                  <a:schemeClr val="tx1"/>
                </a:solidFill>
                <a:latin typeface="Calibri" pitchFamily="34" charset="0"/>
              </a:defRPr>
            </a:lvl5pPr>
            <a:lvl6pPr marL="2512194" indent="-226938" eaLnBrk="0" fontAlgn="base" hangingPunct="0">
              <a:spcBef>
                <a:spcPct val="30000"/>
              </a:spcBef>
              <a:spcAft>
                <a:spcPct val="0"/>
              </a:spcAft>
              <a:defRPr sz="1200">
                <a:solidFill>
                  <a:schemeClr val="tx1"/>
                </a:solidFill>
                <a:latin typeface="Calibri" pitchFamily="34" charset="0"/>
              </a:defRPr>
            </a:lvl6pPr>
            <a:lvl7pPr marL="2969244" indent="-226938" eaLnBrk="0" fontAlgn="base" hangingPunct="0">
              <a:spcBef>
                <a:spcPct val="30000"/>
              </a:spcBef>
              <a:spcAft>
                <a:spcPct val="0"/>
              </a:spcAft>
              <a:defRPr sz="1200">
                <a:solidFill>
                  <a:schemeClr val="tx1"/>
                </a:solidFill>
                <a:latin typeface="Calibri" pitchFamily="34" charset="0"/>
              </a:defRPr>
            </a:lvl7pPr>
            <a:lvl8pPr marL="3426297" indent="-226938" eaLnBrk="0" fontAlgn="base" hangingPunct="0">
              <a:spcBef>
                <a:spcPct val="30000"/>
              </a:spcBef>
              <a:spcAft>
                <a:spcPct val="0"/>
              </a:spcAft>
              <a:defRPr sz="1200">
                <a:solidFill>
                  <a:schemeClr val="tx1"/>
                </a:solidFill>
                <a:latin typeface="Calibri" pitchFamily="34" charset="0"/>
              </a:defRPr>
            </a:lvl8pPr>
            <a:lvl9pPr marL="3883346" indent="-22693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99D4C93-C05C-4743-BB60-263A22193434}" type="slidenum">
              <a:rPr lang="en-GB" altLang="en-US" smtClean="0"/>
              <a:pPr eaLnBrk="1" hangingPunct="1">
                <a:spcBef>
                  <a:spcPct val="0"/>
                </a:spcBef>
              </a:pPr>
              <a:t>15</a:t>
            </a:fld>
            <a:endParaRPr lang="en-GB" altLang="en-US" dirty="0"/>
          </a:p>
        </p:txBody>
      </p:sp>
    </p:spTree>
    <p:extLst>
      <p:ext uri="{BB962C8B-B14F-4D97-AF65-F5344CB8AC3E}">
        <p14:creationId xmlns:p14="http://schemas.microsoft.com/office/powerpoint/2010/main" val="1868930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1121" indent="-284072" eaLnBrk="0" hangingPunct="0">
              <a:spcBef>
                <a:spcPct val="30000"/>
              </a:spcBef>
              <a:defRPr sz="1200">
                <a:solidFill>
                  <a:schemeClr val="tx1"/>
                </a:solidFill>
                <a:latin typeface="Calibri" pitchFamily="34" charset="0"/>
              </a:defRPr>
            </a:lvl2pPr>
            <a:lvl3pPr marL="1141041" indent="-226938" eaLnBrk="0" hangingPunct="0">
              <a:spcBef>
                <a:spcPct val="30000"/>
              </a:spcBef>
              <a:defRPr sz="1200">
                <a:solidFill>
                  <a:schemeClr val="tx1"/>
                </a:solidFill>
                <a:latin typeface="Calibri" pitchFamily="34" charset="0"/>
              </a:defRPr>
            </a:lvl3pPr>
            <a:lvl4pPr marL="1596503" indent="-226938" eaLnBrk="0" hangingPunct="0">
              <a:spcBef>
                <a:spcPct val="30000"/>
              </a:spcBef>
              <a:defRPr sz="1200">
                <a:solidFill>
                  <a:schemeClr val="tx1"/>
                </a:solidFill>
                <a:latin typeface="Calibri" pitchFamily="34" charset="0"/>
              </a:defRPr>
            </a:lvl4pPr>
            <a:lvl5pPr marL="2055143" indent="-226938" eaLnBrk="0" hangingPunct="0">
              <a:spcBef>
                <a:spcPct val="30000"/>
              </a:spcBef>
              <a:defRPr sz="1200">
                <a:solidFill>
                  <a:schemeClr val="tx1"/>
                </a:solidFill>
                <a:latin typeface="Calibri" pitchFamily="34" charset="0"/>
              </a:defRPr>
            </a:lvl5pPr>
            <a:lvl6pPr marL="2512194" indent="-226938" eaLnBrk="0" fontAlgn="base" hangingPunct="0">
              <a:spcBef>
                <a:spcPct val="30000"/>
              </a:spcBef>
              <a:spcAft>
                <a:spcPct val="0"/>
              </a:spcAft>
              <a:defRPr sz="1200">
                <a:solidFill>
                  <a:schemeClr val="tx1"/>
                </a:solidFill>
                <a:latin typeface="Calibri" pitchFamily="34" charset="0"/>
              </a:defRPr>
            </a:lvl6pPr>
            <a:lvl7pPr marL="2969244" indent="-226938" eaLnBrk="0" fontAlgn="base" hangingPunct="0">
              <a:spcBef>
                <a:spcPct val="30000"/>
              </a:spcBef>
              <a:spcAft>
                <a:spcPct val="0"/>
              </a:spcAft>
              <a:defRPr sz="1200">
                <a:solidFill>
                  <a:schemeClr val="tx1"/>
                </a:solidFill>
                <a:latin typeface="Calibri" pitchFamily="34" charset="0"/>
              </a:defRPr>
            </a:lvl7pPr>
            <a:lvl8pPr marL="3426297" indent="-226938" eaLnBrk="0" fontAlgn="base" hangingPunct="0">
              <a:spcBef>
                <a:spcPct val="30000"/>
              </a:spcBef>
              <a:spcAft>
                <a:spcPct val="0"/>
              </a:spcAft>
              <a:defRPr sz="1200">
                <a:solidFill>
                  <a:schemeClr val="tx1"/>
                </a:solidFill>
                <a:latin typeface="Calibri" pitchFamily="34" charset="0"/>
              </a:defRPr>
            </a:lvl8pPr>
            <a:lvl9pPr marL="3883346" indent="-22693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99D4C93-C05C-4743-BB60-263A22193434}" type="slidenum">
              <a:rPr lang="en-GB" altLang="en-US" smtClean="0"/>
              <a:pPr eaLnBrk="1" hangingPunct="1">
                <a:spcBef>
                  <a:spcPct val="0"/>
                </a:spcBef>
              </a:pPr>
              <a:t>20</a:t>
            </a:fld>
            <a:endParaRPr lang="en-GB" altLang="en-US" dirty="0"/>
          </a:p>
        </p:txBody>
      </p:sp>
    </p:spTree>
    <p:extLst>
      <p:ext uri="{BB962C8B-B14F-4D97-AF65-F5344CB8AC3E}">
        <p14:creationId xmlns:p14="http://schemas.microsoft.com/office/powerpoint/2010/main" val="176824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tx2"/>
                </a:solidFill>
                <a:latin typeface="+mn-lt"/>
                <a:ea typeface="Malgun Gothic" panose="020B0503020000020004" pitchFamily="34" charset="-127"/>
              </a:rPr>
              <a:t>The public administration faces shortcomings in its strategic, human and digital capabilities at all levels of government to meet the current challenges</a:t>
            </a:r>
            <a:endParaRPr lang="en-US" b="0" dirty="0"/>
          </a:p>
        </p:txBody>
      </p:sp>
      <p:sp>
        <p:nvSpPr>
          <p:cNvPr id="4" name="Slide Number Placeholder 3"/>
          <p:cNvSpPr>
            <a:spLocks noGrp="1"/>
          </p:cNvSpPr>
          <p:nvPr>
            <p:ph type="sldNum" sz="quarter" idx="5"/>
          </p:nvPr>
        </p:nvSpPr>
        <p:spPr/>
        <p:txBody>
          <a:bodyPr/>
          <a:lstStyle/>
          <a:p>
            <a:fld id="{4EB34F21-0346-4CC7-A32A-5FCE79075091}" type="slidenum">
              <a:rPr lang="en-GB" smtClean="0"/>
              <a:t>26</a:t>
            </a:fld>
            <a:endParaRPr lang="en-GB"/>
          </a:p>
        </p:txBody>
      </p:sp>
    </p:spTree>
    <p:extLst>
      <p:ext uri="{BB962C8B-B14F-4D97-AF65-F5344CB8AC3E}">
        <p14:creationId xmlns:p14="http://schemas.microsoft.com/office/powerpoint/2010/main" val="1290167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dirty="0">
                <a:solidFill>
                  <a:schemeClr val="tx2"/>
                </a:solidFill>
                <a:latin typeface="+mn-lt"/>
                <a:ea typeface="Malgun Gothic" panose="020B0503020000020004" pitchFamily="34" charset="-127"/>
              </a:rPr>
              <a:t>The OECD Public Governance Review highlights the need for a more effective public administration to tackle the policy challenges on the horizon and deliver better public services</a:t>
            </a:r>
            <a:endParaRPr lang="en-US" b="0" dirty="0"/>
          </a:p>
        </p:txBody>
      </p:sp>
      <p:sp>
        <p:nvSpPr>
          <p:cNvPr id="4" name="Slide Number Placeholder 3"/>
          <p:cNvSpPr>
            <a:spLocks noGrp="1"/>
          </p:cNvSpPr>
          <p:nvPr>
            <p:ph type="sldNum" sz="quarter" idx="5"/>
          </p:nvPr>
        </p:nvSpPr>
        <p:spPr/>
        <p:txBody>
          <a:bodyPr/>
          <a:lstStyle/>
          <a:p>
            <a:fld id="{4EB34F21-0346-4CC7-A32A-5FCE79075091}" type="slidenum">
              <a:rPr lang="en-GB" smtClean="0"/>
              <a:t>28</a:t>
            </a:fld>
            <a:endParaRPr lang="en-GB"/>
          </a:p>
        </p:txBody>
      </p:sp>
    </p:spTree>
    <p:extLst>
      <p:ext uri="{BB962C8B-B14F-4D97-AF65-F5344CB8AC3E}">
        <p14:creationId xmlns:p14="http://schemas.microsoft.com/office/powerpoint/2010/main" val="3147259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Image 1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16688" y="2628900"/>
            <a:ext cx="262731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627313"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1175" y="431800"/>
            <a:ext cx="6921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64388" y="6054725"/>
            <a:ext cx="17414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lang="en-US"/>
              <a:t>Click to edit Master title style</a:t>
            </a:r>
            <a:endParaRPr lang="en-US" dirty="0"/>
          </a:p>
        </p:txBody>
      </p:sp>
      <p:sp>
        <p:nvSpPr>
          <p:cNvPr id="9" name="Subtitle 8"/>
          <p:cNvSpPr>
            <a:spLocks noGrp="1"/>
          </p:cNvSpPr>
          <p:nvPr>
            <p:ph type="subTitle" idx="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0" name="Date Placeholder 3"/>
          <p:cNvSpPr>
            <a:spLocks noGrp="1"/>
          </p:cNvSpPr>
          <p:nvPr>
            <p:ph type="dt" sz="half" idx="10"/>
          </p:nvPr>
        </p:nvSpPr>
        <p:spPr/>
        <p:txBody>
          <a:bodyPr/>
          <a:lstStyle>
            <a:lvl1pPr>
              <a:defRPr>
                <a:solidFill>
                  <a:schemeClr val="bg1"/>
                </a:solidFill>
              </a:defRPr>
            </a:lvl1pPr>
          </a:lstStyle>
          <a:p>
            <a:pPr>
              <a:defRPr/>
            </a:pPr>
            <a:fld id="{E914BFEF-9C5D-4ADA-9460-0AB03EDCC1DA}" type="datetime1">
              <a:rPr lang="en-GB" altLang="en-US"/>
              <a:pPr>
                <a:defRPr/>
              </a:pPr>
              <a:t>30/03/2023</a:t>
            </a:fld>
            <a:endParaRPr lang="en-GB" altLang="en-US" dirty="0"/>
          </a:p>
        </p:txBody>
      </p:sp>
      <p:sp>
        <p:nvSpPr>
          <p:cNvPr id="11" name="Footer Placeholder 4"/>
          <p:cNvSpPr>
            <a:spLocks noGrp="1"/>
          </p:cNvSpPr>
          <p:nvPr>
            <p:ph type="ftr" sz="quarter" idx="11"/>
          </p:nvPr>
        </p:nvSpPr>
        <p:spPr/>
        <p:txBody>
          <a:bodyPr/>
          <a:lstStyle>
            <a:lvl1pPr>
              <a:defRPr>
                <a:solidFill>
                  <a:schemeClr val="bg1"/>
                </a:solidFill>
              </a:defRPr>
            </a:lvl1pPr>
          </a:lstStyle>
          <a:p>
            <a:pPr>
              <a:defRPr/>
            </a:pPr>
            <a:endParaRPr lang="en-GB" altLang="en-US" dirty="0"/>
          </a:p>
        </p:txBody>
      </p:sp>
    </p:spTree>
    <p:extLst>
      <p:ext uri="{BB962C8B-B14F-4D97-AF65-F5344CB8AC3E}">
        <p14:creationId xmlns:p14="http://schemas.microsoft.com/office/powerpoint/2010/main" val="27189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p:cNvSpPr>
            <a:spLocks noGrp="1"/>
          </p:cNvSpPr>
          <p:nvPr>
            <p:ph type="title"/>
          </p:nvPr>
        </p:nvSpPr>
        <p:spPr>
          <a:xfrm>
            <a:off x="1080000" y="237600"/>
            <a:ext cx="7416000" cy="1022400"/>
          </a:xfrm>
          <a:prstGeom prst="rect">
            <a:avLst/>
          </a:prstGeom>
        </p:spPr>
        <p:txBody>
          <a:bodyPr rtlCol="0">
            <a:noAutofit/>
          </a:bodyPr>
          <a:lstStyle>
            <a:lvl1pPr algn="ctr">
              <a:defRPr sz="2800" baseline="0">
                <a:solidFill>
                  <a:schemeClr val="tx2"/>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752DCDEA-007C-411D-A980-CF4853B8B1E1}" type="datetime1">
              <a:rPr lang="en-GB" altLang="en-US"/>
              <a:pPr>
                <a:defRPr/>
              </a:pPr>
              <a:t>30/03/2023</a:t>
            </a:fld>
            <a:endParaRPr lang="en-GB" altLang="en-US" dirty="0"/>
          </a:p>
        </p:txBody>
      </p:sp>
      <p:sp>
        <p:nvSpPr>
          <p:cNvPr id="5" name="Footer Placeholder 4"/>
          <p:cNvSpPr>
            <a:spLocks noGrp="1"/>
          </p:cNvSpPr>
          <p:nvPr>
            <p:ph type="ftr" sz="quarter" idx="11"/>
          </p:nvPr>
        </p:nvSpPr>
        <p:spPr/>
        <p:txBody>
          <a:bodyPr/>
          <a:lstStyle>
            <a:lvl1pPr>
              <a:defRPr sz="1200" b="1">
                <a:latin typeface="Arial Narrow" panose="020B0606020202030204" pitchFamily="34" charset="0"/>
              </a:defRPr>
            </a:lvl1pPr>
          </a:lstStyle>
          <a:p>
            <a:pPr>
              <a:defRPr/>
            </a:pPr>
            <a:endParaRPr lang="en-GB" altLang="en-US" dirty="0"/>
          </a:p>
        </p:txBody>
      </p:sp>
      <p:sp>
        <p:nvSpPr>
          <p:cNvPr id="6" name="Slide Number Placeholder 5"/>
          <p:cNvSpPr>
            <a:spLocks noGrp="1"/>
          </p:cNvSpPr>
          <p:nvPr>
            <p:ph type="sldNum" sz="quarter" idx="12"/>
          </p:nvPr>
        </p:nvSpPr>
        <p:spPr/>
        <p:txBody>
          <a:bodyPr/>
          <a:lstStyle>
            <a:lvl1pPr>
              <a:defRPr/>
            </a:lvl1pPr>
          </a:lstStyle>
          <a:p>
            <a:pPr>
              <a:defRPr/>
            </a:pPr>
            <a:fld id="{C4749FC6-E57E-42EB-81DF-6B0B9FBE904A}" type="slidenum">
              <a:rPr lang="en-GB" altLang="en-US"/>
              <a:pPr>
                <a:defRPr/>
              </a:pPr>
              <a:t>‹#›</a:t>
            </a:fld>
            <a:endParaRPr lang="en-GB" altLang="en-US" dirty="0"/>
          </a:p>
        </p:txBody>
      </p:sp>
    </p:spTree>
    <p:extLst>
      <p:ext uri="{BB962C8B-B14F-4D97-AF65-F5344CB8AC3E}">
        <p14:creationId xmlns:p14="http://schemas.microsoft.com/office/powerpoint/2010/main" val="44554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3" name="Imag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93088" y="5327650"/>
            <a:ext cx="95091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438" y="468313"/>
            <a:ext cx="6921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260000" y="2928144"/>
            <a:ext cx="6624000" cy="1041311"/>
          </a:xfrm>
        </p:spPr>
        <p:txBody>
          <a:bodyPr>
            <a:spAutoFit/>
          </a:bodyPr>
          <a:lstStyle>
            <a:lvl1pPr algn="ctr">
              <a:lnSpc>
                <a:spcPts val="3700"/>
              </a:lnSpc>
              <a:defRPr sz="3700" b="0" i="0" cap="all" baseline="0">
                <a:solidFill>
                  <a:schemeClr val="bg1"/>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solidFill>
                  <a:schemeClr val="bg1"/>
                </a:solidFill>
              </a:defRPr>
            </a:lvl1pPr>
          </a:lstStyle>
          <a:p>
            <a:pPr>
              <a:defRPr/>
            </a:pPr>
            <a:fld id="{50AA29DF-55A3-4C51-8F9B-782FC4C58974}" type="datetime1">
              <a:rPr lang="en-GB" altLang="en-US"/>
              <a:pPr>
                <a:defRPr/>
              </a:pPr>
              <a:t>30/03/2023</a:t>
            </a:fld>
            <a:endParaRPr lang="en-GB" altLang="en-US" dirty="0"/>
          </a:p>
        </p:txBody>
      </p:sp>
      <p:sp>
        <p:nvSpPr>
          <p:cNvPr id="6" name="Footer Placeholder 4"/>
          <p:cNvSpPr>
            <a:spLocks noGrp="1"/>
          </p:cNvSpPr>
          <p:nvPr>
            <p:ph type="ftr" sz="quarter" idx="11"/>
          </p:nvPr>
        </p:nvSpPr>
        <p:spPr/>
        <p:txBody>
          <a:bodyPr/>
          <a:lstStyle>
            <a:lvl1pPr>
              <a:defRPr>
                <a:solidFill>
                  <a:schemeClr val="bg1"/>
                </a:solidFill>
              </a:defRPr>
            </a:lvl1pPr>
          </a:lstStyle>
          <a:p>
            <a:pPr>
              <a:defRPr/>
            </a:pPr>
            <a:endParaRPr lang="en-GB" altLang="en-US" dirty="0"/>
          </a:p>
        </p:txBody>
      </p:sp>
      <p:sp>
        <p:nvSpPr>
          <p:cNvPr id="7" name="Slide Number Placeholder 5"/>
          <p:cNvSpPr>
            <a:spLocks noGrp="1"/>
          </p:cNvSpPr>
          <p:nvPr>
            <p:ph type="sldNum" sz="quarter" idx="12"/>
          </p:nvPr>
        </p:nvSpPr>
        <p:spPr/>
        <p:txBody>
          <a:bodyPr/>
          <a:lstStyle>
            <a:lvl1pPr>
              <a:defRPr>
                <a:solidFill>
                  <a:schemeClr val="tx2"/>
                </a:solidFill>
              </a:defRPr>
            </a:lvl1pPr>
          </a:lstStyle>
          <a:p>
            <a:pPr>
              <a:defRPr/>
            </a:pPr>
            <a:fld id="{C1BF580D-BBC7-440E-B9A9-119050396F6F}" type="slidenum">
              <a:rPr lang="en-GB" altLang="en-US"/>
              <a:pPr>
                <a:defRPr/>
              </a:pPr>
              <a:t>‹#›</a:t>
            </a:fld>
            <a:endParaRPr lang="en-GB" altLang="en-US" dirty="0"/>
          </a:p>
        </p:txBody>
      </p:sp>
    </p:spTree>
    <p:extLst>
      <p:ext uri="{BB962C8B-B14F-4D97-AF65-F5344CB8AC3E}">
        <p14:creationId xmlns:p14="http://schemas.microsoft.com/office/powerpoint/2010/main" val="21385396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8"/>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93088" y="5327650"/>
            <a:ext cx="95091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0"/>
          <p:cNvSpPr>
            <a:spLocks noChangeArrowheads="1"/>
          </p:cNvSpPr>
          <p:nvPr/>
        </p:nvSpPr>
        <p:spPr bwMode="auto">
          <a:xfrm>
            <a:off x="503238" y="1306513"/>
            <a:ext cx="8154987" cy="0"/>
          </a:xfrm>
          <a:prstGeom prst="rect">
            <a:avLst/>
          </a:prstGeom>
          <a:noFill/>
          <a:ln w="6350" algn="ctr">
            <a:solidFill>
              <a:srgbClr val="72727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eaLnBrk="0" fontAlgn="base" hangingPunct="0">
              <a:spcBef>
                <a:spcPct val="0"/>
              </a:spcBef>
              <a:spcAft>
                <a:spcPct val="0"/>
              </a:spcAft>
              <a:defRPr>
                <a:solidFill>
                  <a:schemeClr val="tx1"/>
                </a:solidFill>
                <a:latin typeface="Georgia" pitchFamily="18" charset="0"/>
                <a:cs typeface="Arial" pitchFamily="34" charset="0"/>
              </a:defRPr>
            </a:lvl9pPr>
          </a:lstStyle>
          <a:p>
            <a:pPr algn="ctr">
              <a:defRPr/>
            </a:pPr>
            <a:endParaRPr lang="fr-FR" altLang="en-US" sz="2000" dirty="0">
              <a:latin typeface="Helvetica 65 Medium"/>
            </a:endParaRPr>
          </a:p>
        </p:txBody>
      </p:sp>
      <p:pic>
        <p:nvPicPr>
          <p:cNvPr id="1028" name="Image 7"/>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0063" y="287338"/>
            <a:ext cx="4587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Placeholder 12"/>
          <p:cNvSpPr>
            <a:spLocks noGrp="1"/>
          </p:cNvSpPr>
          <p:nvPr>
            <p:ph type="body" idx="1"/>
          </p:nvPr>
        </p:nvSpPr>
        <p:spPr bwMode="auto">
          <a:xfrm>
            <a:off x="468313" y="1601788"/>
            <a:ext cx="82184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Title Placeholder 1"/>
          <p:cNvSpPr>
            <a:spLocks noGrp="1"/>
          </p:cNvSpPr>
          <p:nvPr>
            <p:ph type="title"/>
          </p:nvPr>
        </p:nvSpPr>
        <p:spPr bwMode="auto">
          <a:xfrm>
            <a:off x="1079500" y="238125"/>
            <a:ext cx="74168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Slide title</a:t>
            </a:r>
            <a:br>
              <a:rPr lang="en-US" altLang="en-US"/>
            </a:br>
            <a:r>
              <a:rPr lang="en-US" altLang="en-US"/>
              <a:t>Slide title can be extended to two lines</a:t>
            </a:r>
          </a:p>
        </p:txBody>
      </p:sp>
      <p:sp>
        <p:nvSpPr>
          <p:cNvPr id="26" name="Date Placeholder 3"/>
          <p:cNvSpPr>
            <a:spLocks noGrp="1"/>
          </p:cNvSpPr>
          <p:nvPr>
            <p:ph type="dt" sz="half" idx="2"/>
          </p:nvPr>
        </p:nvSpPr>
        <p:spPr>
          <a:xfrm>
            <a:off x="403225" y="6411913"/>
            <a:ext cx="900113" cy="244475"/>
          </a:xfrm>
          <a:prstGeom prst="rect">
            <a:avLst/>
          </a:prstGeom>
        </p:spPr>
        <p:txBody>
          <a:bodyPr vert="horz" wrap="square" lIns="91440" tIns="45720" rIns="91440" bIns="45720" numCol="1" anchor="t" anchorCtr="0" compatLnSpc="1">
            <a:prstTxWarp prst="textNoShape">
              <a:avLst/>
            </a:prstTxWarp>
          </a:bodyPr>
          <a:lstStyle>
            <a:lvl1pPr>
              <a:defRPr sz="1000">
                <a:solidFill>
                  <a:srgbClr val="727272"/>
                </a:solidFill>
                <a:latin typeface="Arial" pitchFamily="34" charset="0"/>
              </a:defRPr>
            </a:lvl1pPr>
          </a:lstStyle>
          <a:p>
            <a:pPr>
              <a:defRPr/>
            </a:pPr>
            <a:fld id="{947B9AA2-0744-46C1-97EC-BCD50D701A4D}" type="datetime1">
              <a:rPr lang="en-GB" altLang="en-US"/>
              <a:pPr>
                <a:defRPr/>
              </a:pPr>
              <a:t>30/03/2023</a:t>
            </a:fld>
            <a:endParaRPr lang="en-GB" altLang="en-US" dirty="0"/>
          </a:p>
        </p:txBody>
      </p:sp>
      <p:sp>
        <p:nvSpPr>
          <p:cNvPr id="27" name="Footer Placeholder 4"/>
          <p:cNvSpPr>
            <a:spLocks noGrp="1"/>
          </p:cNvSpPr>
          <p:nvPr>
            <p:ph type="ftr" sz="quarter" idx="3"/>
          </p:nvPr>
        </p:nvSpPr>
        <p:spPr>
          <a:xfrm>
            <a:off x="1368425" y="6411913"/>
            <a:ext cx="4679950" cy="244475"/>
          </a:xfrm>
          <a:prstGeom prst="rect">
            <a:avLst/>
          </a:prstGeom>
        </p:spPr>
        <p:txBody>
          <a:bodyPr vert="horz" wrap="square" lIns="91440" tIns="45720" rIns="91440" bIns="45720" numCol="1" anchor="t" anchorCtr="0" compatLnSpc="1">
            <a:prstTxWarp prst="textNoShape">
              <a:avLst/>
            </a:prstTxWarp>
          </a:bodyPr>
          <a:lstStyle>
            <a:lvl1pPr>
              <a:defRPr sz="1000">
                <a:solidFill>
                  <a:srgbClr val="727272"/>
                </a:solidFill>
                <a:latin typeface="Arial" pitchFamily="34" charset="0"/>
              </a:defRPr>
            </a:lvl1pPr>
          </a:lstStyle>
          <a:p>
            <a:pPr>
              <a:defRPr/>
            </a:pPr>
            <a:endParaRPr lang="en-GB" altLang="en-US" dirty="0"/>
          </a:p>
        </p:txBody>
      </p:sp>
      <p:sp>
        <p:nvSpPr>
          <p:cNvPr id="41" name="Slide Number Placeholder 5"/>
          <p:cNvSpPr>
            <a:spLocks noGrp="1"/>
          </p:cNvSpPr>
          <p:nvPr>
            <p:ph type="sldNum" sz="quarter" idx="4"/>
          </p:nvPr>
        </p:nvSpPr>
        <p:spPr>
          <a:xfrm>
            <a:off x="8640763" y="6411913"/>
            <a:ext cx="341312" cy="244475"/>
          </a:xfrm>
          <a:prstGeom prst="rect">
            <a:avLst/>
          </a:prstGeom>
        </p:spPr>
        <p:txBody>
          <a:bodyPr vert="horz" wrap="none" lIns="91440" tIns="45720" rIns="91440" bIns="45720" numCol="1" anchor="t" anchorCtr="0" compatLnSpc="1">
            <a:prstTxWarp prst="textNoShape">
              <a:avLst/>
            </a:prstTxWarp>
          </a:bodyPr>
          <a:lstStyle>
            <a:lvl1pPr algn="r">
              <a:defRPr sz="1000">
                <a:solidFill>
                  <a:schemeClr val="bg1"/>
                </a:solidFill>
                <a:latin typeface="Arial" pitchFamily="34" charset="0"/>
              </a:defRPr>
            </a:lvl1pPr>
          </a:lstStyle>
          <a:p>
            <a:pPr>
              <a:defRPr/>
            </a:pPr>
            <a:fld id="{E5C9C41F-77C0-4874-B8A4-B6A153CF782A}"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Lst>
  <p:hf hdr="0" ftr="0" dt="0"/>
  <p:txStyles>
    <p:title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pitchFamily="34" charset="0"/>
        </a:defRPr>
      </a:lvl2pPr>
      <a:lvl3pPr algn="l" rtl="0" eaLnBrk="0" fontAlgn="base" hangingPunct="0">
        <a:spcBef>
          <a:spcPct val="0"/>
        </a:spcBef>
        <a:spcAft>
          <a:spcPct val="0"/>
        </a:spcAft>
        <a:defRPr sz="3200">
          <a:solidFill>
            <a:schemeClr val="tx1"/>
          </a:solidFill>
          <a:latin typeface="Arial" pitchFamily="34" charset="0"/>
        </a:defRPr>
      </a:lvl3pPr>
      <a:lvl4pPr algn="l" rtl="0" eaLnBrk="0" fontAlgn="base" hangingPunct="0">
        <a:spcBef>
          <a:spcPct val="0"/>
        </a:spcBef>
        <a:spcAft>
          <a:spcPct val="0"/>
        </a:spcAft>
        <a:defRPr sz="3200">
          <a:solidFill>
            <a:schemeClr val="tx1"/>
          </a:solidFill>
          <a:latin typeface="Arial" pitchFamily="34" charset="0"/>
        </a:defRPr>
      </a:lvl4pPr>
      <a:lvl5pPr algn="l" rtl="0" eaLnBrk="0" fontAlgn="base" hangingPunct="0">
        <a:spcBef>
          <a:spcPct val="0"/>
        </a:spcBef>
        <a:spcAft>
          <a:spcPct val="0"/>
        </a:spcAft>
        <a:defRPr sz="3200">
          <a:solidFill>
            <a:schemeClr val="tx1"/>
          </a:solidFill>
          <a:latin typeface="Arial" pitchFamily="34" charset="0"/>
        </a:defRPr>
      </a:lvl5pPr>
      <a:lvl6pPr marL="457200" algn="l" rtl="0" fontAlgn="base">
        <a:spcBef>
          <a:spcPct val="0"/>
        </a:spcBef>
        <a:spcAft>
          <a:spcPct val="0"/>
        </a:spcAft>
        <a:defRPr sz="3200">
          <a:solidFill>
            <a:schemeClr val="tx1"/>
          </a:solidFill>
          <a:latin typeface="Arial" pitchFamily="34" charset="0"/>
        </a:defRPr>
      </a:lvl6pPr>
      <a:lvl7pPr marL="914400" algn="l" rtl="0" fontAlgn="base">
        <a:spcBef>
          <a:spcPct val="0"/>
        </a:spcBef>
        <a:spcAft>
          <a:spcPct val="0"/>
        </a:spcAft>
        <a:defRPr sz="3200">
          <a:solidFill>
            <a:schemeClr val="tx1"/>
          </a:solidFill>
          <a:latin typeface="Arial" pitchFamily="34" charset="0"/>
        </a:defRPr>
      </a:lvl7pPr>
      <a:lvl8pPr marL="1371600" algn="l" rtl="0" fontAlgn="base">
        <a:spcBef>
          <a:spcPct val="0"/>
        </a:spcBef>
        <a:spcAft>
          <a:spcPct val="0"/>
        </a:spcAft>
        <a:defRPr sz="3200">
          <a:solidFill>
            <a:schemeClr val="tx1"/>
          </a:solidFill>
          <a:latin typeface="Arial" pitchFamily="34" charset="0"/>
        </a:defRPr>
      </a:lvl8pPr>
      <a:lvl9pPr marL="1828800" algn="l" rtl="0" fontAlgn="base">
        <a:spcBef>
          <a:spcPct val="0"/>
        </a:spcBef>
        <a:spcAft>
          <a:spcPct val="0"/>
        </a:spcAft>
        <a:defRPr sz="3200">
          <a:solidFill>
            <a:schemeClr val="tx1"/>
          </a:solidFill>
          <a:latin typeface="Arial" pitchFamily="34" charset="0"/>
        </a:defRPr>
      </a:lvl9pPr>
    </p:titleStyle>
    <p:bodyStyle>
      <a:lvl1pPr marL="341313" indent="-341313" algn="l" rtl="0" eaLnBrk="0" fontAlgn="base" hangingPunct="0">
        <a:spcBef>
          <a:spcPts val="763"/>
        </a:spcBef>
        <a:spcAft>
          <a:spcPct val="0"/>
        </a:spcAft>
        <a:buClr>
          <a:schemeClr val="tx1"/>
        </a:buClr>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ts val="675"/>
        </a:spcBef>
        <a:spcAft>
          <a:spcPct val="0"/>
        </a:spcAft>
        <a:buClr>
          <a:schemeClr val="tx1"/>
        </a:buClr>
        <a:buFont typeface="Arial" pitchFamily="34" charset="0"/>
        <a:buChar char="–"/>
        <a:defRPr sz="2800" kern="1200">
          <a:solidFill>
            <a:schemeClr val="tx1"/>
          </a:solidFill>
          <a:latin typeface="+mn-lt"/>
          <a:ea typeface="+mn-ea"/>
          <a:cs typeface="+mn-cs"/>
        </a:defRPr>
      </a:lvl2pPr>
      <a:lvl3pPr marL="1144588" indent="-230188" algn="l" rtl="0" eaLnBrk="0" fontAlgn="base" hangingPunct="0">
        <a:spcBef>
          <a:spcPts val="575"/>
        </a:spcBef>
        <a:spcAft>
          <a:spcPct val="0"/>
        </a:spcAft>
        <a:buClr>
          <a:schemeClr val="tx1"/>
        </a:buClr>
        <a:buFont typeface="Arial" pitchFamily="34" charset="0"/>
        <a:buChar char="•"/>
        <a:defRPr sz="2400" kern="1200">
          <a:solidFill>
            <a:schemeClr val="tx1"/>
          </a:solidFill>
          <a:latin typeface="+mn-lt"/>
          <a:ea typeface="+mn-ea"/>
          <a:cs typeface="+mn-cs"/>
        </a:defRPr>
      </a:lvl3pPr>
      <a:lvl4pPr marL="1601788" indent="-230188" algn="l" rtl="0" eaLnBrk="0" fontAlgn="base" hangingPunct="0">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4pPr>
      <a:lvl5pPr marL="2058988" indent="-230188" algn="l" rtl="0" eaLnBrk="0" fontAlgn="base" hangingPunct="0">
        <a:spcBef>
          <a:spcPts val="475"/>
        </a:spcBef>
        <a:spcAft>
          <a:spcPct val="0"/>
        </a:spcAft>
        <a:buClr>
          <a:schemeClr val="tx1"/>
        </a:buClr>
        <a:buFont typeface="Arial" pitchFamily="34" charset="0"/>
        <a:buChar char="»"/>
        <a:defRPr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hyperlink" Target="https://oe.cd/czech-re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twitter.com/OECD" TargetMode="External"/><Relationship Id="rId5" Type="http://schemas.openxmlformats.org/officeDocument/2006/relationships/image" Target="../media/image10.png"/><Relationship Id="rId4" Type="http://schemas.openxmlformats.org/officeDocument/2006/relationships/hyperlink" Target="https://twitter.com/OECDeconomy"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twitter.com/OECD" TargetMode="External"/><Relationship Id="rId7" Type="http://schemas.openxmlformats.org/officeDocument/2006/relationships/hyperlink" Target="https://oe.cd/czech-re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hyperlink" Target="https://twitter.com/OECDeconomy" TargetMode="External"/><Relationship Id="rId10" Type="http://schemas.openxmlformats.org/officeDocument/2006/relationships/hyperlink" Target="https://twitter.com/oecdgov" TargetMode="External"/><Relationship Id="rId4" Type="http://schemas.openxmlformats.org/officeDocument/2006/relationships/image" Target="../media/image10.png"/><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5000"/>
            <a:lum/>
          </a:blip>
          <a:srcRect/>
          <a:stretch>
            <a:fillRect l="-6000" r="-6000"/>
          </a:stretch>
        </a:blipFill>
        <a:effectLst/>
      </p:bgPr>
    </p:bg>
    <p:spTree>
      <p:nvGrpSpPr>
        <p:cNvPr id="1" name=""/>
        <p:cNvGrpSpPr/>
        <p:nvPr/>
      </p:nvGrpSpPr>
      <p:grpSpPr>
        <a:xfrm>
          <a:off x="0" y="0"/>
          <a:ext cx="0" cy="0"/>
          <a:chOff x="0" y="0"/>
          <a:chExt cx="0" cy="0"/>
        </a:xfrm>
      </p:grpSpPr>
      <p:sp>
        <p:nvSpPr>
          <p:cNvPr id="5122" name="Title 1"/>
          <p:cNvSpPr>
            <a:spLocks noGrp="1"/>
          </p:cNvSpPr>
          <p:nvPr>
            <p:ph type="ctrTitle"/>
          </p:nvPr>
        </p:nvSpPr>
        <p:spPr>
          <a:xfrm>
            <a:off x="2435660" y="519282"/>
            <a:ext cx="6660233" cy="1246495"/>
          </a:xfrm>
          <a:ln w="9525">
            <a:noFill/>
          </a:ln>
          <a:effectLst>
            <a:outerShdw blurRad="50800" dist="50800" dir="5400000" algn="ctr" rotWithShape="0">
              <a:schemeClr val="tx1"/>
            </a:outerShdw>
          </a:effectLst>
        </p:spPr>
        <p:txBody>
          <a:bodyPr/>
          <a:lstStyle/>
          <a:p>
            <a:pPr eaLnBrk="1" hangingPunct="1"/>
            <a:r>
              <a:rPr lang="en-US" altLang="en-US" sz="3800" b="1" cap="none" dirty="0">
                <a:solidFill>
                  <a:schemeClr val="bg1">
                    <a:lumMod val="95000"/>
                  </a:schemeClr>
                </a:solidFill>
                <a:effectLst>
                  <a:outerShdw blurRad="38100" dist="38100" dir="2700000" algn="tl">
                    <a:srgbClr val="000000">
                      <a:alpha val="43137"/>
                    </a:srgbClr>
                  </a:outerShdw>
                </a:effectLst>
              </a:rPr>
              <a:t>OECD ECONOMIC SURVEY OF THE CZECH REPUBLIC</a:t>
            </a:r>
            <a:endParaRPr lang="en-GB" altLang="en-US" sz="3800" b="1" cap="none" dirty="0">
              <a:solidFill>
                <a:srgbClr val="BC6944"/>
              </a:solidFill>
              <a:effectLst>
                <a:outerShdw blurRad="38100" dist="38100" dir="2700000" algn="tl">
                  <a:srgbClr val="000000">
                    <a:alpha val="43137"/>
                  </a:srgbClr>
                </a:outerShdw>
              </a:effectLst>
            </a:endParaRPr>
          </a:p>
        </p:txBody>
      </p:sp>
      <p:sp>
        <p:nvSpPr>
          <p:cNvPr id="6" name="TextBox 5"/>
          <p:cNvSpPr txBox="1"/>
          <p:nvPr/>
        </p:nvSpPr>
        <p:spPr>
          <a:xfrm>
            <a:off x="715546" y="6105103"/>
            <a:ext cx="1728788" cy="276225"/>
          </a:xfrm>
          <a:prstGeom prst="rect">
            <a:avLst/>
          </a:prstGeom>
          <a:noFill/>
        </p:spPr>
        <p:txBody>
          <a:bodyPr>
            <a:spAutoFit/>
          </a:bodyPr>
          <a:lstStyle/>
          <a:p>
            <a:pPr fontAlgn="auto">
              <a:spcBef>
                <a:spcPts val="0"/>
              </a:spcBef>
              <a:spcAft>
                <a:spcPts val="0"/>
              </a:spcAft>
              <a:defRPr/>
            </a:pPr>
            <a:r>
              <a:rPr lang="en-GB" sz="1200" b="1" dirty="0">
                <a:solidFill>
                  <a:schemeClr val="bg1"/>
                </a:solidFill>
                <a:latin typeface="+mj-lt"/>
                <a:cs typeface="+mn-cs"/>
              </a:rPr>
              <a:t>@OECD</a:t>
            </a:r>
          </a:p>
        </p:txBody>
      </p:sp>
      <p:pic>
        <p:nvPicPr>
          <p:cNvPr id="5126" name="Picture 6">
            <a:hlinkClick r:id="rId4"/>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60725" y="63669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7"/>
          <p:cNvSpPr txBox="1">
            <a:spLocks noChangeArrowheads="1"/>
          </p:cNvSpPr>
          <p:nvPr/>
        </p:nvSpPr>
        <p:spPr bwMode="auto">
          <a:xfrm>
            <a:off x="715546" y="6390786"/>
            <a:ext cx="1728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pPr>
            <a:r>
              <a:rPr lang="en-US" altLang="en-US" sz="1200" b="1" dirty="0">
                <a:solidFill>
                  <a:srgbClr val="FFFFFF"/>
                </a:solidFill>
                <a:latin typeface="Arial" pitchFamily="34" charset="0"/>
              </a:rPr>
              <a:t>@OECDeconomy</a:t>
            </a:r>
            <a:endParaRPr lang="en-GB" altLang="en-US" sz="1200" b="1" dirty="0">
              <a:latin typeface="Arial" pitchFamily="34" charset="0"/>
            </a:endParaRPr>
          </a:p>
        </p:txBody>
      </p:sp>
      <p:pic>
        <p:nvPicPr>
          <p:cNvPr id="5128" name="Picture 8">
            <a:hlinkClick r:id="rId6"/>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81002" y="6052716"/>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Box 10"/>
          <p:cNvSpPr txBox="1">
            <a:spLocks noChangeArrowheads="1"/>
          </p:cNvSpPr>
          <p:nvPr/>
        </p:nvSpPr>
        <p:spPr bwMode="auto">
          <a:xfrm>
            <a:off x="3590866" y="6338718"/>
            <a:ext cx="1962267" cy="338554"/>
          </a:xfrm>
          <a:prstGeom prst="rect">
            <a:avLst/>
          </a:prstGeom>
          <a:noFill/>
          <a:ln>
            <a:noFill/>
          </a:ln>
        </p:spPr>
        <p:txBody>
          <a:bodyPr wrap="square">
            <a:spAutoFit/>
          </a:bodyPr>
          <a:lstStyle>
            <a:lvl1pPr eaLnBrk="0" hangingPunct="0">
              <a:spcBef>
                <a:spcPts val="763"/>
              </a:spcBef>
              <a:buClr>
                <a:schemeClr val="tx1"/>
              </a:buClr>
              <a:buFont typeface="Arial" pitchFamily="34" charset="0"/>
              <a:buChar char="•"/>
              <a:defRPr sz="3200">
                <a:solidFill>
                  <a:schemeClr val="tx1"/>
                </a:solidFill>
                <a:latin typeface="Georgia" pitchFamily="18" charset="0"/>
              </a:defRPr>
            </a:lvl1pPr>
            <a:lvl2pPr marL="742950" indent="-285750" eaLnBrk="0" hangingPunct="0">
              <a:spcBef>
                <a:spcPts val="675"/>
              </a:spcBef>
              <a:buClr>
                <a:schemeClr val="tx1"/>
              </a:buClr>
              <a:buFont typeface="Arial" pitchFamily="34" charset="0"/>
              <a:buChar char="–"/>
              <a:defRPr sz="2800">
                <a:solidFill>
                  <a:schemeClr val="tx1"/>
                </a:solidFill>
                <a:latin typeface="Georgia" pitchFamily="18" charset="0"/>
              </a:defRPr>
            </a:lvl2pPr>
            <a:lvl3pPr marL="1143000" indent="-228600" eaLnBrk="0" hangingPunct="0">
              <a:spcBef>
                <a:spcPts val="575"/>
              </a:spcBef>
              <a:buClr>
                <a:schemeClr val="tx1"/>
              </a:buClr>
              <a:buFont typeface="Arial" pitchFamily="34" charset="0"/>
              <a:buChar char="•"/>
              <a:defRPr sz="2400">
                <a:solidFill>
                  <a:schemeClr val="tx1"/>
                </a:solidFill>
                <a:latin typeface="Georgia" pitchFamily="18" charset="0"/>
              </a:defRPr>
            </a:lvl3pPr>
            <a:lvl4pPr marL="1600200" indent="-228600" eaLnBrk="0" hangingPunct="0">
              <a:spcBef>
                <a:spcPts val="475"/>
              </a:spcBef>
              <a:buClr>
                <a:schemeClr val="tx1"/>
              </a:buClr>
              <a:buFont typeface="Arial" pitchFamily="34" charset="0"/>
              <a:buChar char="–"/>
              <a:defRPr sz="2000">
                <a:solidFill>
                  <a:schemeClr val="tx1"/>
                </a:solidFill>
                <a:latin typeface="Georgia" pitchFamily="18" charset="0"/>
              </a:defRPr>
            </a:lvl4pPr>
            <a:lvl5pPr marL="2057400" indent="-228600" eaLnBrk="0" hangingPunct="0">
              <a:spcBef>
                <a:spcPts val="475"/>
              </a:spcBef>
              <a:buClr>
                <a:schemeClr val="tx1"/>
              </a:buClr>
              <a:buFont typeface="Arial" pitchFamily="34" charset="0"/>
              <a:buChar char="»"/>
              <a:defRPr sz="2000">
                <a:solidFill>
                  <a:schemeClr val="tx1"/>
                </a:solidFill>
                <a:latin typeface="Georgia" pitchFamily="18" charset="0"/>
              </a:defRPr>
            </a:lvl5pPr>
            <a:lvl6pPr marL="25146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6pPr>
            <a:lvl7pPr marL="29718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7pPr>
            <a:lvl8pPr marL="34290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8pPr>
            <a:lvl9pPr marL="3886200" indent="-228600" eaLnBrk="0" fontAlgn="base" hangingPunct="0">
              <a:spcBef>
                <a:spcPts val="475"/>
              </a:spcBef>
              <a:spcAft>
                <a:spcPct val="0"/>
              </a:spcAft>
              <a:buClr>
                <a:schemeClr val="tx1"/>
              </a:buClr>
              <a:buFont typeface="Arial" pitchFamily="34" charset="0"/>
              <a:buChar char="»"/>
              <a:defRPr sz="2000">
                <a:solidFill>
                  <a:schemeClr val="tx1"/>
                </a:solidFill>
                <a:latin typeface="Georgia" pitchFamily="18" charset="0"/>
              </a:defRPr>
            </a:lvl9pPr>
          </a:lstStyle>
          <a:p>
            <a:pPr eaLnBrk="1" hangingPunct="1">
              <a:spcBef>
                <a:spcPct val="0"/>
              </a:spcBef>
              <a:buClrTx/>
              <a:buFontTx/>
              <a:buNone/>
              <a:defRPr/>
            </a:pPr>
            <a:r>
              <a:rPr lang="en-GB" sz="1600" b="1" i="0" u="sng" strike="noStrike" dirty="0">
                <a:solidFill>
                  <a:schemeClr val="bg1"/>
                </a:solidFill>
                <a:effectLst/>
                <a:latin typeface="Arial" panose="020B0604020202020204" pitchFamily="34" charset="0"/>
                <a:hlinkClick r:id="rId7">
                  <a:extLst>
                    <a:ext uri="{A12FA001-AC4F-418D-AE19-62706E023703}">
                      <ahyp:hlinkClr xmlns:ahyp="http://schemas.microsoft.com/office/drawing/2018/hyperlinkcolor" val="tx"/>
                    </a:ext>
                  </a:extLst>
                </a:hlinkClick>
              </a:rPr>
              <a:t>oe.cd/</a:t>
            </a:r>
            <a:r>
              <a:rPr lang="en-GB" sz="1600" b="1" i="0" u="sng" strike="noStrike" dirty="0" err="1">
                <a:solidFill>
                  <a:schemeClr val="bg1"/>
                </a:solidFill>
                <a:effectLst/>
                <a:latin typeface="Arial" panose="020B0604020202020204" pitchFamily="34" charset="0"/>
                <a:hlinkClick r:id="rId7">
                  <a:extLst>
                    <a:ext uri="{A12FA001-AC4F-418D-AE19-62706E023703}">
                      <ahyp:hlinkClr xmlns:ahyp="http://schemas.microsoft.com/office/drawing/2018/hyperlinkcolor" val="tx"/>
                    </a:ext>
                  </a:extLst>
                </a:hlinkClick>
              </a:rPr>
              <a:t>czech</a:t>
            </a:r>
            <a:r>
              <a:rPr lang="en-GB" sz="1600" b="1" i="0" u="sng" strike="noStrike" dirty="0">
                <a:solidFill>
                  <a:schemeClr val="bg1"/>
                </a:solidFill>
                <a:effectLst/>
                <a:latin typeface="Arial" panose="020B0604020202020204" pitchFamily="34" charset="0"/>
                <a:hlinkClick r:id="rId7">
                  <a:extLst>
                    <a:ext uri="{A12FA001-AC4F-418D-AE19-62706E023703}">
                      <ahyp:hlinkClr xmlns:ahyp="http://schemas.microsoft.com/office/drawing/2018/hyperlinkcolor" val="tx"/>
                    </a:ext>
                  </a:extLst>
                </a:hlinkClick>
              </a:rPr>
              <a:t>-rep</a:t>
            </a:r>
            <a:endParaRPr lang="de-DE" altLang="en-US" sz="1600" b="1" dirty="0">
              <a:solidFill>
                <a:schemeClr val="bg1"/>
              </a:solidFill>
              <a:latin typeface="+mj-lt"/>
            </a:endParaRPr>
          </a:p>
        </p:txBody>
      </p:sp>
      <p:sp>
        <p:nvSpPr>
          <p:cNvPr id="4" name="Rectangle 3"/>
          <p:cNvSpPr/>
          <p:nvPr/>
        </p:nvSpPr>
        <p:spPr>
          <a:xfrm>
            <a:off x="361860" y="4114081"/>
            <a:ext cx="3672409" cy="400110"/>
          </a:xfrm>
          <a:prstGeom prst="rect">
            <a:avLst/>
          </a:prstGeom>
          <a:effectLst>
            <a:outerShdw blurRad="50800" dist="38100" dir="2700000" algn="tl" rotWithShape="0">
              <a:prstClr val="black">
                <a:alpha val="40000"/>
              </a:prstClr>
            </a:outerShdw>
          </a:effectLst>
        </p:spPr>
        <p:txBody>
          <a:bodyPr wrap="square">
            <a:spAutoFit/>
          </a:bodyPr>
          <a:lstStyle/>
          <a:p>
            <a:pPr>
              <a:defRPr/>
            </a:pPr>
            <a:r>
              <a:rPr lang="en-US" altLang="en-US" sz="2000" b="1" dirty="0">
                <a:solidFill>
                  <a:schemeClr val="bg1">
                    <a:lumMod val="95000"/>
                  </a:schemeClr>
                </a:solidFill>
                <a:effectLst>
                  <a:outerShdw blurRad="38100" dist="38100" dir="2700000" algn="tl">
                    <a:srgbClr val="000000">
                      <a:alpha val="43137"/>
                    </a:srgbClr>
                  </a:outerShdw>
                </a:effectLst>
                <a:latin typeface="+mj-lt"/>
              </a:rPr>
              <a:t>30 March 2023, Prague</a:t>
            </a:r>
          </a:p>
        </p:txBody>
      </p:sp>
      <p:sp>
        <p:nvSpPr>
          <p:cNvPr id="5" name="TextBox 4"/>
          <p:cNvSpPr txBox="1"/>
          <p:nvPr/>
        </p:nvSpPr>
        <p:spPr>
          <a:xfrm>
            <a:off x="337025" y="4866904"/>
            <a:ext cx="7539880" cy="1107996"/>
          </a:xfrm>
          <a:prstGeom prst="rect">
            <a:avLst/>
          </a:prstGeom>
          <a:noFill/>
          <a:effectLst>
            <a:outerShdw blurRad="50800" dist="50800" dir="5400000" algn="ctr" rotWithShape="0">
              <a:schemeClr val="tx1"/>
            </a:outerShdw>
          </a:effectLst>
        </p:spPr>
        <p:txBody>
          <a:bodyPr wrap="square" rtlCol="0">
            <a:spAutoFit/>
          </a:bodyPr>
          <a:lstStyle/>
          <a:p>
            <a:r>
              <a:rPr lang="fr-FR" sz="3300" b="1" dirty="0">
                <a:solidFill>
                  <a:schemeClr val="bg1">
                    <a:lumMod val="95000"/>
                  </a:schemeClr>
                </a:solidFill>
                <a:effectLst>
                  <a:outerShdw blurRad="38100" dist="38100" dir="2700000" algn="tl">
                    <a:srgbClr val="000000">
                      <a:alpha val="43137"/>
                    </a:srgbClr>
                  </a:outerShdw>
                </a:effectLst>
                <a:latin typeface="+mj-lt"/>
              </a:rPr>
              <a:t>Towards a </a:t>
            </a:r>
            <a:r>
              <a:rPr lang="fr-FR" sz="3300" b="1" dirty="0" err="1">
                <a:solidFill>
                  <a:schemeClr val="bg1">
                    <a:lumMod val="95000"/>
                  </a:schemeClr>
                </a:solidFill>
                <a:effectLst>
                  <a:outerShdw blurRad="38100" dist="38100" dir="2700000" algn="tl">
                    <a:srgbClr val="000000">
                      <a:alpha val="43137"/>
                    </a:srgbClr>
                  </a:outerShdw>
                </a:effectLst>
                <a:latin typeface="+mj-lt"/>
              </a:rPr>
              <a:t>strong</a:t>
            </a:r>
            <a:r>
              <a:rPr lang="fr-FR" sz="3300" b="1" dirty="0">
                <a:solidFill>
                  <a:schemeClr val="bg1">
                    <a:lumMod val="95000"/>
                  </a:schemeClr>
                </a:solidFill>
                <a:effectLst>
                  <a:outerShdw blurRad="38100" dist="38100" dir="2700000" algn="tl">
                    <a:srgbClr val="000000">
                      <a:alpha val="43137"/>
                    </a:srgbClr>
                  </a:outerShdw>
                </a:effectLst>
                <a:latin typeface="+mj-lt"/>
              </a:rPr>
              <a:t> and </a:t>
            </a:r>
            <a:r>
              <a:rPr lang="fr-FR" sz="3300" b="1" dirty="0" err="1">
                <a:solidFill>
                  <a:schemeClr val="bg1">
                    <a:lumMod val="95000"/>
                  </a:schemeClr>
                </a:solidFill>
                <a:effectLst>
                  <a:outerShdw blurRad="38100" dist="38100" dir="2700000" algn="tl">
                    <a:srgbClr val="000000">
                      <a:alpha val="43137"/>
                    </a:srgbClr>
                  </a:outerShdw>
                </a:effectLst>
                <a:latin typeface="+mj-lt"/>
              </a:rPr>
              <a:t>sustainable</a:t>
            </a:r>
            <a:r>
              <a:rPr lang="fr-FR" sz="3300" b="1" dirty="0">
                <a:solidFill>
                  <a:schemeClr val="bg1">
                    <a:lumMod val="95000"/>
                  </a:schemeClr>
                </a:solidFill>
                <a:effectLst>
                  <a:outerShdw blurRad="38100" dist="38100" dir="2700000" algn="tl">
                    <a:srgbClr val="000000">
                      <a:alpha val="43137"/>
                    </a:srgbClr>
                  </a:outerShdw>
                </a:effectLst>
                <a:latin typeface="+mj-lt"/>
              </a:rPr>
              <a:t> </a:t>
            </a:r>
            <a:r>
              <a:rPr lang="fr-FR" sz="3300" b="1" dirty="0" err="1">
                <a:solidFill>
                  <a:schemeClr val="bg1">
                    <a:lumMod val="95000"/>
                  </a:schemeClr>
                </a:solidFill>
                <a:effectLst>
                  <a:outerShdw blurRad="38100" dist="38100" dir="2700000" algn="tl">
                    <a:srgbClr val="000000">
                      <a:alpha val="43137"/>
                    </a:srgbClr>
                  </a:outerShdw>
                </a:effectLst>
                <a:latin typeface="+mj-lt"/>
              </a:rPr>
              <a:t>recovery</a:t>
            </a:r>
            <a:endParaRPr lang="en-GB" sz="3300" b="1" dirty="0">
              <a:solidFill>
                <a:schemeClr val="bg1">
                  <a:lumMod val="95000"/>
                </a:schemeClr>
              </a:solidFill>
              <a:effectLst>
                <a:outerShdw blurRad="38100" dist="38100" dir="2700000" algn="tl">
                  <a:srgbClr val="000000">
                    <a:alpha val="43137"/>
                  </a:srgbClr>
                </a:outerShdw>
              </a:effectLst>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A458E4-156B-8048-EEFD-B3B4C86B5C37}"/>
              </a:ext>
            </a:extLst>
          </p:cNvPr>
          <p:cNvSpPr>
            <a:spLocks noGrp="1"/>
          </p:cNvSpPr>
          <p:nvPr>
            <p:ph type="title"/>
          </p:nvPr>
        </p:nvSpPr>
        <p:spPr>
          <a:xfrm>
            <a:off x="971600" y="237600"/>
            <a:ext cx="7715200" cy="1022400"/>
          </a:xfrm>
        </p:spPr>
        <p:txBody>
          <a:bodyPr/>
          <a:lstStyle/>
          <a:p>
            <a:r>
              <a:rPr lang="en-GB" sz="2600" b="1" dirty="0">
                <a:latin typeface="+mn-lt"/>
                <a:ea typeface="Malgun Gothic" panose="020B0503020000020004" pitchFamily="34" charset="-127"/>
              </a:rPr>
              <a:t>Monetary policy has been tightened significantly</a:t>
            </a:r>
            <a:endParaRPr lang="en-US" sz="2600" b="1" dirty="0">
              <a:latin typeface="+mn-lt"/>
              <a:ea typeface="Malgun Gothic" panose="020B0503020000020004" pitchFamily="34" charset="-127"/>
            </a:endParaRPr>
          </a:p>
        </p:txBody>
      </p:sp>
      <p:sp>
        <p:nvSpPr>
          <p:cNvPr id="4" name="Slide Number Placeholder 3">
            <a:extLst>
              <a:ext uri="{FF2B5EF4-FFF2-40B4-BE49-F238E27FC236}">
                <a16:creationId xmlns:a16="http://schemas.microsoft.com/office/drawing/2014/main" id="{0E257507-545D-8A51-7687-232E29DA423A}"/>
              </a:ext>
            </a:extLst>
          </p:cNvPr>
          <p:cNvSpPr>
            <a:spLocks noGrp="1"/>
          </p:cNvSpPr>
          <p:nvPr>
            <p:ph type="sldNum" sz="quarter" idx="12"/>
          </p:nvPr>
        </p:nvSpPr>
        <p:spPr/>
        <p:txBody>
          <a:bodyPr/>
          <a:lstStyle/>
          <a:p>
            <a:pPr>
              <a:defRPr/>
            </a:pPr>
            <a:fld id="{C4749FC6-E57E-42EB-81DF-6B0B9FBE904A}" type="slidenum">
              <a:rPr lang="en-GB" altLang="en-US" smtClean="0"/>
              <a:pPr>
                <a:defRPr/>
              </a:pPr>
              <a:t>10</a:t>
            </a:fld>
            <a:endParaRPr lang="en-GB" altLang="en-US" dirty="0"/>
          </a:p>
        </p:txBody>
      </p:sp>
      <p:sp>
        <p:nvSpPr>
          <p:cNvPr id="5" name="TextBox 4">
            <a:extLst>
              <a:ext uri="{FF2B5EF4-FFF2-40B4-BE49-F238E27FC236}">
                <a16:creationId xmlns:a16="http://schemas.microsoft.com/office/drawing/2014/main" id="{E573977E-9DC2-A373-4C63-96CDEDE25C28}"/>
              </a:ext>
            </a:extLst>
          </p:cNvPr>
          <p:cNvSpPr txBox="1"/>
          <p:nvPr/>
        </p:nvSpPr>
        <p:spPr>
          <a:xfrm>
            <a:off x="907492" y="1437803"/>
            <a:ext cx="7272808" cy="615553"/>
          </a:xfrm>
          <a:prstGeom prst="rect">
            <a:avLst/>
          </a:prstGeom>
          <a:noFill/>
        </p:spPr>
        <p:txBody>
          <a:bodyPr wrap="square" rtlCol="0">
            <a:spAutoFit/>
          </a:bodyPr>
          <a:lstStyle/>
          <a:p>
            <a:pPr algn="ctr"/>
            <a:r>
              <a:rPr lang="en-US" b="1" dirty="0">
                <a:solidFill>
                  <a:srgbClr val="000000"/>
                </a:solidFill>
              </a:rPr>
              <a:t>Policy rate</a:t>
            </a:r>
          </a:p>
          <a:p>
            <a:pPr algn="ctr"/>
            <a:r>
              <a:rPr lang="en-US" sz="1600" dirty="0">
                <a:solidFill>
                  <a:srgbClr val="000000"/>
                </a:solidFill>
              </a:rPr>
              <a:t>Two-week repo rate, %</a:t>
            </a:r>
            <a:endParaRPr lang="en-US" sz="1400" dirty="0">
              <a:solidFill>
                <a:srgbClr val="000000"/>
              </a:solidFill>
            </a:endParaRPr>
          </a:p>
        </p:txBody>
      </p:sp>
      <p:sp>
        <p:nvSpPr>
          <p:cNvPr id="6" name="TextBox 5">
            <a:extLst>
              <a:ext uri="{FF2B5EF4-FFF2-40B4-BE49-F238E27FC236}">
                <a16:creationId xmlns:a16="http://schemas.microsoft.com/office/drawing/2014/main" id="{79300DAC-E603-E926-B742-68C0A7D1178B}"/>
              </a:ext>
            </a:extLst>
          </p:cNvPr>
          <p:cNvSpPr txBox="1"/>
          <p:nvPr/>
        </p:nvSpPr>
        <p:spPr>
          <a:xfrm>
            <a:off x="683568" y="6411913"/>
            <a:ext cx="7272808" cy="246221"/>
          </a:xfrm>
          <a:prstGeom prst="rect">
            <a:avLst/>
          </a:prstGeom>
          <a:noFill/>
        </p:spPr>
        <p:txBody>
          <a:bodyPr wrap="square" rtlCol="0">
            <a:spAutoFit/>
          </a:bodyPr>
          <a:lstStyle/>
          <a:p>
            <a:r>
              <a:rPr lang="en-US" sz="1000" dirty="0">
                <a:solidFill>
                  <a:srgbClr val="000000"/>
                </a:solidFill>
              </a:rPr>
              <a:t>Source: Refinitiv.</a:t>
            </a:r>
          </a:p>
        </p:txBody>
      </p:sp>
      <p:pic>
        <p:nvPicPr>
          <p:cNvPr id="7" name="Picture 6">
            <a:extLst>
              <a:ext uri="{FF2B5EF4-FFF2-40B4-BE49-F238E27FC236}">
                <a16:creationId xmlns:a16="http://schemas.microsoft.com/office/drawing/2014/main" id="{B30A9479-00D0-6B27-C6EC-60FF91717CE6}"/>
              </a:ext>
            </a:extLst>
          </p:cNvPr>
          <p:cNvPicPr>
            <a:picLocks noChangeAspect="1"/>
          </p:cNvPicPr>
          <p:nvPr/>
        </p:nvPicPr>
        <p:blipFill>
          <a:blip r:embed="rId2"/>
          <a:stretch>
            <a:fillRect/>
          </a:stretch>
        </p:blipFill>
        <p:spPr>
          <a:xfrm>
            <a:off x="447029" y="2100337"/>
            <a:ext cx="8193734" cy="4005419"/>
          </a:xfrm>
          <a:prstGeom prst="rect">
            <a:avLst/>
          </a:prstGeom>
        </p:spPr>
      </p:pic>
    </p:spTree>
    <p:extLst>
      <p:ext uri="{BB962C8B-B14F-4D97-AF65-F5344CB8AC3E}">
        <p14:creationId xmlns:p14="http://schemas.microsoft.com/office/powerpoint/2010/main" val="3626369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A458E4-156B-8048-EEFD-B3B4C86B5C37}"/>
              </a:ext>
            </a:extLst>
          </p:cNvPr>
          <p:cNvSpPr>
            <a:spLocks noGrp="1"/>
          </p:cNvSpPr>
          <p:nvPr>
            <p:ph type="title"/>
          </p:nvPr>
        </p:nvSpPr>
        <p:spPr>
          <a:xfrm>
            <a:off x="971600" y="237600"/>
            <a:ext cx="7715200" cy="1022400"/>
          </a:xfrm>
        </p:spPr>
        <p:txBody>
          <a:bodyPr/>
          <a:lstStyle/>
          <a:p>
            <a:r>
              <a:rPr lang="en-GB" sz="2600" b="1" dirty="0">
                <a:latin typeface="+mn-lt"/>
                <a:ea typeface="Malgun Gothic" panose="020B0503020000020004" pitchFamily="34" charset="-127"/>
              </a:rPr>
              <a:t>Fiscal balances have deteriorated</a:t>
            </a:r>
            <a:endParaRPr lang="en-US" sz="2600" b="1" dirty="0">
              <a:latin typeface="+mn-lt"/>
              <a:ea typeface="Malgun Gothic" panose="020B0503020000020004" pitchFamily="34" charset="-127"/>
            </a:endParaRPr>
          </a:p>
        </p:txBody>
      </p:sp>
      <p:sp>
        <p:nvSpPr>
          <p:cNvPr id="4" name="Slide Number Placeholder 3">
            <a:extLst>
              <a:ext uri="{FF2B5EF4-FFF2-40B4-BE49-F238E27FC236}">
                <a16:creationId xmlns:a16="http://schemas.microsoft.com/office/drawing/2014/main" id="{0E257507-545D-8A51-7687-232E29DA423A}"/>
              </a:ext>
            </a:extLst>
          </p:cNvPr>
          <p:cNvSpPr>
            <a:spLocks noGrp="1"/>
          </p:cNvSpPr>
          <p:nvPr>
            <p:ph type="sldNum" sz="quarter" idx="12"/>
          </p:nvPr>
        </p:nvSpPr>
        <p:spPr/>
        <p:txBody>
          <a:bodyPr/>
          <a:lstStyle/>
          <a:p>
            <a:pPr>
              <a:defRPr/>
            </a:pPr>
            <a:fld id="{C4749FC6-E57E-42EB-81DF-6B0B9FBE904A}" type="slidenum">
              <a:rPr lang="en-GB" altLang="en-US" smtClean="0"/>
              <a:pPr>
                <a:defRPr/>
              </a:pPr>
              <a:t>11</a:t>
            </a:fld>
            <a:endParaRPr lang="en-GB" altLang="en-US" dirty="0"/>
          </a:p>
        </p:txBody>
      </p:sp>
      <p:sp>
        <p:nvSpPr>
          <p:cNvPr id="6" name="TextBox 5">
            <a:extLst>
              <a:ext uri="{FF2B5EF4-FFF2-40B4-BE49-F238E27FC236}">
                <a16:creationId xmlns:a16="http://schemas.microsoft.com/office/drawing/2014/main" id="{D60E4C9C-A762-C718-1B6D-255D13F39288}"/>
              </a:ext>
            </a:extLst>
          </p:cNvPr>
          <p:cNvSpPr txBox="1"/>
          <p:nvPr/>
        </p:nvSpPr>
        <p:spPr>
          <a:xfrm>
            <a:off x="980010" y="1498606"/>
            <a:ext cx="7272808" cy="615553"/>
          </a:xfrm>
          <a:prstGeom prst="rect">
            <a:avLst/>
          </a:prstGeom>
          <a:noFill/>
        </p:spPr>
        <p:txBody>
          <a:bodyPr wrap="square" rtlCol="0">
            <a:spAutoFit/>
          </a:bodyPr>
          <a:lstStyle/>
          <a:p>
            <a:pPr algn="ctr"/>
            <a:r>
              <a:rPr lang="en-US" b="1" dirty="0">
                <a:solidFill>
                  <a:srgbClr val="000000"/>
                </a:solidFill>
              </a:rPr>
              <a:t>Government’s budget balance</a:t>
            </a:r>
          </a:p>
          <a:p>
            <a:pPr algn="ctr"/>
            <a:r>
              <a:rPr lang="en-US" sz="1600" dirty="0">
                <a:solidFill>
                  <a:srgbClr val="000000"/>
                </a:solidFill>
              </a:rPr>
              <a:t>% of GDP</a:t>
            </a:r>
            <a:endParaRPr lang="en-US" sz="1400" dirty="0">
              <a:solidFill>
                <a:srgbClr val="000000"/>
              </a:solidFill>
            </a:endParaRPr>
          </a:p>
        </p:txBody>
      </p:sp>
      <p:sp>
        <p:nvSpPr>
          <p:cNvPr id="7" name="TextBox 6">
            <a:extLst>
              <a:ext uri="{FF2B5EF4-FFF2-40B4-BE49-F238E27FC236}">
                <a16:creationId xmlns:a16="http://schemas.microsoft.com/office/drawing/2014/main" id="{4A902F76-2C7D-C10A-46F2-B0D4670F84CE}"/>
              </a:ext>
            </a:extLst>
          </p:cNvPr>
          <p:cNvSpPr txBox="1"/>
          <p:nvPr/>
        </p:nvSpPr>
        <p:spPr>
          <a:xfrm>
            <a:off x="755576" y="6166679"/>
            <a:ext cx="7272808" cy="246221"/>
          </a:xfrm>
          <a:prstGeom prst="rect">
            <a:avLst/>
          </a:prstGeom>
          <a:noFill/>
        </p:spPr>
        <p:txBody>
          <a:bodyPr wrap="square" rtlCol="0">
            <a:spAutoFit/>
          </a:bodyPr>
          <a:lstStyle/>
          <a:p>
            <a:r>
              <a:rPr lang="en-US" sz="1000" dirty="0">
                <a:solidFill>
                  <a:srgbClr val="000000"/>
                </a:solidFill>
              </a:rPr>
              <a:t>Source: OECD Economic Outlook database.</a:t>
            </a:r>
          </a:p>
        </p:txBody>
      </p:sp>
      <p:pic>
        <p:nvPicPr>
          <p:cNvPr id="5" name="Picture 4">
            <a:extLst>
              <a:ext uri="{FF2B5EF4-FFF2-40B4-BE49-F238E27FC236}">
                <a16:creationId xmlns:a16="http://schemas.microsoft.com/office/drawing/2014/main" id="{74DF279B-18FD-F732-2CCF-BAA35A2A3794}"/>
              </a:ext>
            </a:extLst>
          </p:cNvPr>
          <p:cNvPicPr>
            <a:picLocks noChangeAspect="1"/>
          </p:cNvPicPr>
          <p:nvPr/>
        </p:nvPicPr>
        <p:blipFill>
          <a:blip r:embed="rId2"/>
          <a:stretch>
            <a:fillRect/>
          </a:stretch>
        </p:blipFill>
        <p:spPr>
          <a:xfrm>
            <a:off x="513450" y="2060848"/>
            <a:ext cx="8205927" cy="4054191"/>
          </a:xfrm>
          <a:prstGeom prst="rect">
            <a:avLst/>
          </a:prstGeom>
        </p:spPr>
      </p:pic>
    </p:spTree>
    <p:extLst>
      <p:ext uri="{BB962C8B-B14F-4D97-AF65-F5344CB8AC3E}">
        <p14:creationId xmlns:p14="http://schemas.microsoft.com/office/powerpoint/2010/main" val="3519845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A458E4-156B-8048-EEFD-B3B4C86B5C37}"/>
              </a:ext>
            </a:extLst>
          </p:cNvPr>
          <p:cNvSpPr>
            <a:spLocks noGrp="1"/>
          </p:cNvSpPr>
          <p:nvPr>
            <p:ph type="title"/>
          </p:nvPr>
        </p:nvSpPr>
        <p:spPr>
          <a:xfrm>
            <a:off x="971600" y="237600"/>
            <a:ext cx="7715200" cy="1022400"/>
          </a:xfrm>
        </p:spPr>
        <p:txBody>
          <a:bodyPr/>
          <a:lstStyle/>
          <a:p>
            <a:r>
              <a:rPr lang="en-US" b="1" dirty="0">
                <a:latin typeface="+mn-lt"/>
                <a:ea typeface="Malgun Gothic" panose="020B0503020000020004" pitchFamily="34" charset="-127"/>
              </a:rPr>
              <a:t>Pressures from population ageing threaten fiscal sustainability</a:t>
            </a:r>
          </a:p>
        </p:txBody>
      </p:sp>
      <p:sp>
        <p:nvSpPr>
          <p:cNvPr id="4" name="Slide Number Placeholder 3">
            <a:extLst>
              <a:ext uri="{FF2B5EF4-FFF2-40B4-BE49-F238E27FC236}">
                <a16:creationId xmlns:a16="http://schemas.microsoft.com/office/drawing/2014/main" id="{0E257507-545D-8A51-7687-232E29DA423A}"/>
              </a:ext>
            </a:extLst>
          </p:cNvPr>
          <p:cNvSpPr>
            <a:spLocks noGrp="1"/>
          </p:cNvSpPr>
          <p:nvPr>
            <p:ph type="sldNum" sz="quarter" idx="12"/>
          </p:nvPr>
        </p:nvSpPr>
        <p:spPr/>
        <p:txBody>
          <a:bodyPr/>
          <a:lstStyle/>
          <a:p>
            <a:pPr>
              <a:defRPr/>
            </a:pPr>
            <a:fld id="{C4749FC6-E57E-42EB-81DF-6B0B9FBE904A}" type="slidenum">
              <a:rPr lang="en-GB" altLang="en-US" smtClean="0"/>
              <a:pPr>
                <a:defRPr/>
              </a:pPr>
              <a:t>12</a:t>
            </a:fld>
            <a:endParaRPr lang="en-GB" altLang="en-US" dirty="0"/>
          </a:p>
        </p:txBody>
      </p:sp>
      <p:sp>
        <p:nvSpPr>
          <p:cNvPr id="5" name="TextBox 4">
            <a:extLst>
              <a:ext uri="{FF2B5EF4-FFF2-40B4-BE49-F238E27FC236}">
                <a16:creationId xmlns:a16="http://schemas.microsoft.com/office/drawing/2014/main" id="{3464C72C-A05C-707E-9CF8-5751B296DFA7}"/>
              </a:ext>
            </a:extLst>
          </p:cNvPr>
          <p:cNvSpPr txBox="1"/>
          <p:nvPr/>
        </p:nvSpPr>
        <p:spPr>
          <a:xfrm>
            <a:off x="935596" y="1484784"/>
            <a:ext cx="7272808" cy="646331"/>
          </a:xfrm>
          <a:prstGeom prst="rect">
            <a:avLst/>
          </a:prstGeom>
          <a:noFill/>
        </p:spPr>
        <p:txBody>
          <a:bodyPr wrap="square" rtlCol="0">
            <a:spAutoFit/>
          </a:bodyPr>
          <a:lstStyle/>
          <a:p>
            <a:pPr algn="ctr"/>
            <a:r>
              <a:rPr lang="en-US" b="1" dirty="0">
                <a:solidFill>
                  <a:srgbClr val="000000"/>
                </a:solidFill>
              </a:rPr>
              <a:t>Government gross debt</a:t>
            </a:r>
          </a:p>
          <a:p>
            <a:pPr algn="ctr"/>
            <a:r>
              <a:rPr lang="en-US" b="1" dirty="0">
                <a:solidFill>
                  <a:srgbClr val="000000"/>
                </a:solidFill>
              </a:rPr>
              <a:t> </a:t>
            </a:r>
            <a:r>
              <a:rPr lang="en-US" sz="1600" dirty="0">
                <a:solidFill>
                  <a:srgbClr val="000000"/>
                </a:solidFill>
              </a:rPr>
              <a:t>Scenario under existing policies</a:t>
            </a:r>
            <a:r>
              <a:rPr lang="en-US" sz="1600" b="1" dirty="0">
                <a:solidFill>
                  <a:srgbClr val="000000"/>
                </a:solidFill>
              </a:rPr>
              <a:t>, </a:t>
            </a:r>
            <a:r>
              <a:rPr lang="en-US" sz="1600" dirty="0">
                <a:solidFill>
                  <a:srgbClr val="000000"/>
                </a:solidFill>
              </a:rPr>
              <a:t>% of GDP</a:t>
            </a:r>
          </a:p>
        </p:txBody>
      </p:sp>
      <p:sp>
        <p:nvSpPr>
          <p:cNvPr id="7" name="TextBox 6">
            <a:extLst>
              <a:ext uri="{FF2B5EF4-FFF2-40B4-BE49-F238E27FC236}">
                <a16:creationId xmlns:a16="http://schemas.microsoft.com/office/drawing/2014/main" id="{D2719759-18D4-0233-C82C-A450F9EB79E0}"/>
              </a:ext>
            </a:extLst>
          </p:cNvPr>
          <p:cNvSpPr txBox="1"/>
          <p:nvPr/>
        </p:nvSpPr>
        <p:spPr>
          <a:xfrm>
            <a:off x="935596" y="6093296"/>
            <a:ext cx="7272808" cy="400110"/>
          </a:xfrm>
          <a:prstGeom prst="rect">
            <a:avLst/>
          </a:prstGeom>
          <a:noFill/>
        </p:spPr>
        <p:txBody>
          <a:bodyPr wrap="square" rtlCol="0">
            <a:spAutoFit/>
          </a:bodyPr>
          <a:lstStyle/>
          <a:p>
            <a:r>
              <a:rPr lang="en-US" sz="1000" dirty="0">
                <a:solidFill>
                  <a:srgbClr val="000000"/>
                </a:solidFill>
              </a:rPr>
              <a:t>Note: The projections are illustrative. </a:t>
            </a:r>
          </a:p>
          <a:p>
            <a:r>
              <a:rPr lang="en-US" sz="1000" dirty="0">
                <a:solidFill>
                  <a:srgbClr val="000000"/>
                </a:solidFill>
              </a:rPr>
              <a:t>Source: OECD calculations.</a:t>
            </a:r>
          </a:p>
        </p:txBody>
      </p:sp>
      <p:pic>
        <p:nvPicPr>
          <p:cNvPr id="8" name="Picture 7">
            <a:extLst>
              <a:ext uri="{FF2B5EF4-FFF2-40B4-BE49-F238E27FC236}">
                <a16:creationId xmlns:a16="http://schemas.microsoft.com/office/drawing/2014/main" id="{D7EEFF66-1A51-8D9A-D3B4-9FA6A4EF0240}"/>
              </a:ext>
            </a:extLst>
          </p:cNvPr>
          <p:cNvPicPr>
            <a:picLocks noChangeAspect="1"/>
          </p:cNvPicPr>
          <p:nvPr/>
        </p:nvPicPr>
        <p:blipFill>
          <a:blip r:embed="rId3"/>
          <a:stretch>
            <a:fillRect/>
          </a:stretch>
        </p:blipFill>
        <p:spPr>
          <a:xfrm>
            <a:off x="497981" y="2148560"/>
            <a:ext cx="8193734" cy="3828620"/>
          </a:xfrm>
          <a:prstGeom prst="rect">
            <a:avLst/>
          </a:prstGeom>
        </p:spPr>
      </p:pic>
    </p:spTree>
    <p:extLst>
      <p:ext uri="{BB962C8B-B14F-4D97-AF65-F5344CB8AC3E}">
        <p14:creationId xmlns:p14="http://schemas.microsoft.com/office/powerpoint/2010/main" val="3585943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A458E4-156B-8048-EEFD-B3B4C86B5C37}"/>
              </a:ext>
            </a:extLst>
          </p:cNvPr>
          <p:cNvSpPr>
            <a:spLocks noGrp="1"/>
          </p:cNvSpPr>
          <p:nvPr>
            <p:ph type="title"/>
          </p:nvPr>
        </p:nvSpPr>
        <p:spPr>
          <a:xfrm>
            <a:off x="971600" y="237600"/>
            <a:ext cx="7715200" cy="1022400"/>
          </a:xfrm>
        </p:spPr>
        <p:txBody>
          <a:bodyPr/>
          <a:lstStyle/>
          <a:p>
            <a:r>
              <a:rPr lang="en-US" b="1" dirty="0">
                <a:latin typeface="+mn-lt"/>
                <a:ea typeface="Malgun Gothic" panose="020B0503020000020004" pitchFamily="34" charset="-127"/>
              </a:rPr>
              <a:t>Czech workers retire early</a:t>
            </a:r>
          </a:p>
        </p:txBody>
      </p:sp>
      <p:sp>
        <p:nvSpPr>
          <p:cNvPr id="4" name="Slide Number Placeholder 3">
            <a:extLst>
              <a:ext uri="{FF2B5EF4-FFF2-40B4-BE49-F238E27FC236}">
                <a16:creationId xmlns:a16="http://schemas.microsoft.com/office/drawing/2014/main" id="{0E257507-545D-8A51-7687-232E29DA423A}"/>
              </a:ext>
            </a:extLst>
          </p:cNvPr>
          <p:cNvSpPr>
            <a:spLocks noGrp="1"/>
          </p:cNvSpPr>
          <p:nvPr>
            <p:ph type="sldNum" sz="quarter" idx="12"/>
          </p:nvPr>
        </p:nvSpPr>
        <p:spPr/>
        <p:txBody>
          <a:bodyPr/>
          <a:lstStyle/>
          <a:p>
            <a:pPr>
              <a:defRPr/>
            </a:pPr>
            <a:fld id="{C4749FC6-E57E-42EB-81DF-6B0B9FBE904A}" type="slidenum">
              <a:rPr lang="en-GB" altLang="en-US" smtClean="0"/>
              <a:pPr>
                <a:defRPr/>
              </a:pPr>
              <a:t>13</a:t>
            </a:fld>
            <a:endParaRPr lang="en-GB" altLang="en-US" dirty="0"/>
          </a:p>
        </p:txBody>
      </p:sp>
      <p:sp>
        <p:nvSpPr>
          <p:cNvPr id="5" name="TextBox 4">
            <a:extLst>
              <a:ext uri="{FF2B5EF4-FFF2-40B4-BE49-F238E27FC236}">
                <a16:creationId xmlns:a16="http://schemas.microsoft.com/office/drawing/2014/main" id="{46785E95-5AF3-5E12-A92B-5F6671689D36}"/>
              </a:ext>
            </a:extLst>
          </p:cNvPr>
          <p:cNvSpPr txBox="1"/>
          <p:nvPr/>
        </p:nvSpPr>
        <p:spPr>
          <a:xfrm>
            <a:off x="477897" y="1471431"/>
            <a:ext cx="8192715" cy="338554"/>
          </a:xfrm>
          <a:prstGeom prst="rect">
            <a:avLst/>
          </a:prstGeom>
          <a:noFill/>
        </p:spPr>
        <p:txBody>
          <a:bodyPr wrap="square" rtlCol="0">
            <a:spAutoFit/>
          </a:bodyPr>
          <a:lstStyle/>
          <a:p>
            <a:pPr algn="ctr"/>
            <a:r>
              <a:rPr lang="en-GB" sz="1600" b="1" dirty="0">
                <a:solidFill>
                  <a:srgbClr val="000000"/>
                </a:solidFill>
              </a:rPr>
              <a:t>Average effective age of labour-market exit, 2020</a:t>
            </a:r>
          </a:p>
        </p:txBody>
      </p:sp>
      <p:sp>
        <p:nvSpPr>
          <p:cNvPr id="7" name="TextBox 6">
            <a:extLst>
              <a:ext uri="{FF2B5EF4-FFF2-40B4-BE49-F238E27FC236}">
                <a16:creationId xmlns:a16="http://schemas.microsoft.com/office/drawing/2014/main" id="{9252E89C-2EBA-756B-A520-F098E6BBF2CB}"/>
              </a:ext>
            </a:extLst>
          </p:cNvPr>
          <p:cNvSpPr txBox="1"/>
          <p:nvPr/>
        </p:nvSpPr>
        <p:spPr>
          <a:xfrm>
            <a:off x="1115616" y="6411913"/>
            <a:ext cx="7293123" cy="369332"/>
          </a:xfrm>
          <a:prstGeom prst="rect">
            <a:avLst/>
          </a:prstGeom>
          <a:noFill/>
        </p:spPr>
        <p:txBody>
          <a:bodyPr wrap="square" rtlCol="0">
            <a:spAutoFit/>
          </a:bodyPr>
          <a:lstStyle/>
          <a:p>
            <a:r>
              <a:rPr lang="en-US" sz="900" dirty="0">
                <a:solidFill>
                  <a:srgbClr val="000000"/>
                </a:solidFill>
              </a:rPr>
              <a:t>Note: Effective </a:t>
            </a:r>
            <a:r>
              <a:rPr lang="en-US" sz="900" dirty="0" err="1">
                <a:solidFill>
                  <a:srgbClr val="000000"/>
                </a:solidFill>
              </a:rPr>
              <a:t>labour</a:t>
            </a:r>
            <a:r>
              <a:rPr lang="en-US" sz="900" dirty="0">
                <a:solidFill>
                  <a:srgbClr val="000000"/>
                </a:solidFill>
              </a:rPr>
              <a:t> market exit age is shown for the six‑year period 2015‑20. </a:t>
            </a:r>
          </a:p>
          <a:p>
            <a:r>
              <a:rPr lang="en-US" sz="900" dirty="0">
                <a:solidFill>
                  <a:srgbClr val="000000"/>
                </a:solidFill>
              </a:rPr>
              <a:t> Source: OECD (2021), Pensions at a Glance 2021.</a:t>
            </a:r>
          </a:p>
        </p:txBody>
      </p:sp>
      <p:pic>
        <p:nvPicPr>
          <p:cNvPr id="8" name="Picture 7">
            <a:extLst>
              <a:ext uri="{FF2B5EF4-FFF2-40B4-BE49-F238E27FC236}">
                <a16:creationId xmlns:a16="http://schemas.microsoft.com/office/drawing/2014/main" id="{59BD1F68-9EF4-B819-D9B5-557F62AAAEB4}"/>
              </a:ext>
            </a:extLst>
          </p:cNvPr>
          <p:cNvPicPr>
            <a:picLocks noChangeAspect="1"/>
          </p:cNvPicPr>
          <p:nvPr/>
        </p:nvPicPr>
        <p:blipFill>
          <a:blip r:embed="rId3"/>
          <a:stretch>
            <a:fillRect/>
          </a:stretch>
        </p:blipFill>
        <p:spPr>
          <a:xfrm>
            <a:off x="1403648" y="1916832"/>
            <a:ext cx="6184545" cy="4245459"/>
          </a:xfrm>
          <a:prstGeom prst="rect">
            <a:avLst/>
          </a:prstGeom>
        </p:spPr>
      </p:pic>
    </p:spTree>
    <p:extLst>
      <p:ext uri="{BB962C8B-B14F-4D97-AF65-F5344CB8AC3E}">
        <p14:creationId xmlns:p14="http://schemas.microsoft.com/office/powerpoint/2010/main" val="3450009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B99A8B-32BA-D0D8-DF4D-8DC01BFD3CAE}"/>
              </a:ext>
            </a:extLst>
          </p:cNvPr>
          <p:cNvSpPr>
            <a:spLocks noGrp="1"/>
          </p:cNvSpPr>
          <p:nvPr>
            <p:ph type="title"/>
          </p:nvPr>
        </p:nvSpPr>
        <p:spPr/>
        <p:txBody>
          <a:bodyPr/>
          <a:lstStyle/>
          <a:p>
            <a:r>
              <a:rPr lang="en-US" b="1" dirty="0">
                <a:latin typeface="+mn-lt"/>
                <a:ea typeface="Malgun Gothic" panose="020B0503020000020004" pitchFamily="34" charset="-127"/>
              </a:rPr>
              <a:t>Personal income tax could be more progressive</a:t>
            </a:r>
            <a:endParaRPr lang="en-US" dirty="0"/>
          </a:p>
        </p:txBody>
      </p:sp>
      <p:sp>
        <p:nvSpPr>
          <p:cNvPr id="4" name="Slide Number Placeholder 3">
            <a:extLst>
              <a:ext uri="{FF2B5EF4-FFF2-40B4-BE49-F238E27FC236}">
                <a16:creationId xmlns:a16="http://schemas.microsoft.com/office/drawing/2014/main" id="{7F111D5D-B093-1DCA-E5F3-C94570FFCB6F}"/>
              </a:ext>
            </a:extLst>
          </p:cNvPr>
          <p:cNvSpPr>
            <a:spLocks noGrp="1"/>
          </p:cNvSpPr>
          <p:nvPr>
            <p:ph type="sldNum" sz="quarter" idx="12"/>
          </p:nvPr>
        </p:nvSpPr>
        <p:spPr/>
        <p:txBody>
          <a:bodyPr/>
          <a:lstStyle/>
          <a:p>
            <a:pPr>
              <a:defRPr/>
            </a:pPr>
            <a:fld id="{C4749FC6-E57E-42EB-81DF-6B0B9FBE904A}" type="slidenum">
              <a:rPr lang="en-GB" altLang="en-US" smtClean="0"/>
              <a:pPr>
                <a:defRPr/>
              </a:pPr>
              <a:t>14</a:t>
            </a:fld>
            <a:endParaRPr lang="en-GB" altLang="en-US" dirty="0"/>
          </a:p>
        </p:txBody>
      </p:sp>
      <p:sp>
        <p:nvSpPr>
          <p:cNvPr id="6" name="TextBox 5">
            <a:extLst>
              <a:ext uri="{FF2B5EF4-FFF2-40B4-BE49-F238E27FC236}">
                <a16:creationId xmlns:a16="http://schemas.microsoft.com/office/drawing/2014/main" id="{15F9D8D2-383B-9997-D35D-CF10440CE7E6}"/>
              </a:ext>
            </a:extLst>
          </p:cNvPr>
          <p:cNvSpPr txBox="1"/>
          <p:nvPr/>
        </p:nvSpPr>
        <p:spPr>
          <a:xfrm>
            <a:off x="935596" y="1484784"/>
            <a:ext cx="7272808" cy="646331"/>
          </a:xfrm>
          <a:prstGeom prst="rect">
            <a:avLst/>
          </a:prstGeom>
          <a:noFill/>
        </p:spPr>
        <p:txBody>
          <a:bodyPr wrap="square" rtlCol="0">
            <a:spAutoFit/>
          </a:bodyPr>
          <a:lstStyle/>
          <a:p>
            <a:pPr algn="ctr"/>
            <a:r>
              <a:rPr lang="en-US" b="1" dirty="0">
                <a:solidFill>
                  <a:srgbClr val="000000"/>
                </a:solidFill>
              </a:rPr>
              <a:t>Structural progressivity indicator</a:t>
            </a:r>
          </a:p>
          <a:p>
            <a:pPr algn="ctr"/>
            <a:r>
              <a:rPr lang="en-US" b="1" dirty="0">
                <a:solidFill>
                  <a:srgbClr val="000000"/>
                </a:solidFill>
              </a:rPr>
              <a:t> </a:t>
            </a:r>
            <a:r>
              <a:rPr lang="en-US" sz="1600" dirty="0">
                <a:solidFill>
                  <a:srgbClr val="000000"/>
                </a:solidFill>
              </a:rPr>
              <a:t>% points, 2021</a:t>
            </a:r>
          </a:p>
        </p:txBody>
      </p:sp>
      <p:sp>
        <p:nvSpPr>
          <p:cNvPr id="7" name="TextBox 6">
            <a:extLst>
              <a:ext uri="{FF2B5EF4-FFF2-40B4-BE49-F238E27FC236}">
                <a16:creationId xmlns:a16="http://schemas.microsoft.com/office/drawing/2014/main" id="{B2B3AFBD-F400-588A-B431-824E0C30580D}"/>
              </a:ext>
            </a:extLst>
          </p:cNvPr>
          <p:cNvSpPr txBox="1"/>
          <p:nvPr/>
        </p:nvSpPr>
        <p:spPr>
          <a:xfrm>
            <a:off x="935596" y="6093296"/>
            <a:ext cx="7272808" cy="553998"/>
          </a:xfrm>
          <a:prstGeom prst="rect">
            <a:avLst/>
          </a:prstGeom>
          <a:noFill/>
        </p:spPr>
        <p:txBody>
          <a:bodyPr wrap="square" rtlCol="0">
            <a:spAutoFit/>
          </a:bodyPr>
          <a:lstStyle/>
          <a:p>
            <a:r>
              <a:rPr lang="en-US" sz="1000" dirty="0">
                <a:solidFill>
                  <a:srgbClr val="000000"/>
                </a:solidFill>
              </a:rPr>
              <a:t>Note: The structural progressivity indicator measures the percentage point change of the average income tax rate for a single person with no children if their income increases from 67% to 167% of the average wage.</a:t>
            </a:r>
          </a:p>
          <a:p>
            <a:r>
              <a:rPr lang="en-US" sz="1000" dirty="0">
                <a:solidFill>
                  <a:srgbClr val="000000"/>
                </a:solidFill>
              </a:rPr>
              <a:t>Source: OECD Taxing Wages database.</a:t>
            </a:r>
          </a:p>
        </p:txBody>
      </p:sp>
      <p:pic>
        <p:nvPicPr>
          <p:cNvPr id="9" name="Picture 8">
            <a:extLst>
              <a:ext uri="{FF2B5EF4-FFF2-40B4-BE49-F238E27FC236}">
                <a16:creationId xmlns:a16="http://schemas.microsoft.com/office/drawing/2014/main" id="{1399FCAF-224C-FFCF-6BBF-D7D585923201}"/>
              </a:ext>
            </a:extLst>
          </p:cNvPr>
          <p:cNvPicPr>
            <a:picLocks noChangeAspect="1"/>
          </p:cNvPicPr>
          <p:nvPr/>
        </p:nvPicPr>
        <p:blipFill>
          <a:blip r:embed="rId2"/>
          <a:stretch>
            <a:fillRect/>
          </a:stretch>
        </p:blipFill>
        <p:spPr>
          <a:xfrm>
            <a:off x="459222" y="2131115"/>
            <a:ext cx="8181541" cy="3853006"/>
          </a:xfrm>
          <a:prstGeom prst="rect">
            <a:avLst/>
          </a:prstGeom>
        </p:spPr>
      </p:pic>
    </p:spTree>
    <p:extLst>
      <p:ext uri="{BB962C8B-B14F-4D97-AF65-F5344CB8AC3E}">
        <p14:creationId xmlns:p14="http://schemas.microsoft.com/office/powerpoint/2010/main" val="3586119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0" y="2060848"/>
            <a:ext cx="9144000" cy="1512168"/>
          </a:xfrm>
          <a:effectLst/>
        </p:spPr>
        <p:txBody>
          <a:bodyPr/>
          <a:lstStyle/>
          <a:p>
            <a:pPr marL="0" indent="0" algn="ctr">
              <a:buNone/>
            </a:pPr>
            <a:r>
              <a:rPr lang="en-GB" sz="3800" b="1" dirty="0">
                <a:solidFill>
                  <a:schemeClr val="tx2"/>
                </a:solidFill>
                <a:cs typeface="Arial" pitchFamily="34" charset="0"/>
              </a:rPr>
              <a:t>Bringing more skilled people </a:t>
            </a:r>
            <a:br>
              <a:rPr lang="en-GB" sz="3800" b="1" dirty="0">
                <a:solidFill>
                  <a:schemeClr val="tx2"/>
                </a:solidFill>
                <a:cs typeface="Arial" pitchFamily="34" charset="0"/>
              </a:rPr>
            </a:br>
            <a:r>
              <a:rPr lang="en-GB" sz="3800" b="1" dirty="0">
                <a:solidFill>
                  <a:schemeClr val="tx2"/>
                </a:solidFill>
                <a:cs typeface="Arial" pitchFamily="34" charset="0"/>
              </a:rPr>
              <a:t>to the labour market</a:t>
            </a:r>
            <a:endParaRPr lang="en-US" sz="3800" b="1" dirty="0">
              <a:solidFill>
                <a:schemeClr val="tx2"/>
              </a:solidFill>
              <a:cs typeface="Arial" pitchFamily="34" charset="0"/>
            </a:endParaRPr>
          </a:p>
          <a:p>
            <a:pPr marL="0" indent="0" algn="ctr">
              <a:buNone/>
            </a:pPr>
            <a:endParaRPr lang="en-GB" altLang="en-US" sz="4400" b="1" dirty="0">
              <a:solidFill>
                <a:schemeClr val="bg1"/>
              </a:solidFill>
              <a:effectLst>
                <a:outerShdw blurRad="38100" dist="38100" dir="2700000" algn="tl">
                  <a:srgbClr val="000000">
                    <a:alpha val="43137"/>
                  </a:srgbClr>
                </a:outerShdw>
              </a:effectLst>
              <a:cs typeface="Arial" pitchFamily="34" charset="0"/>
            </a:endParaRPr>
          </a:p>
        </p:txBody>
      </p:sp>
      <p:sp>
        <p:nvSpPr>
          <p:cNvPr id="2048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572"/>
              </a:spcBef>
              <a:buClr>
                <a:schemeClr val="tx1"/>
              </a:buClr>
              <a:buFont typeface="Arial" pitchFamily="34" charset="0"/>
              <a:buChar char="•"/>
              <a:defRPr sz="2400">
                <a:solidFill>
                  <a:schemeClr val="tx1"/>
                </a:solidFill>
                <a:latin typeface="Georgia" pitchFamily="18" charset="0"/>
              </a:defRPr>
            </a:lvl1pPr>
            <a:lvl2pPr marL="557213" indent="-214313" eaLnBrk="0" hangingPunct="0">
              <a:spcBef>
                <a:spcPts val="506"/>
              </a:spcBef>
              <a:buClr>
                <a:schemeClr val="tx1"/>
              </a:buClr>
              <a:buFont typeface="Arial" pitchFamily="34" charset="0"/>
              <a:buChar char="–"/>
              <a:defRPr sz="2100">
                <a:solidFill>
                  <a:schemeClr val="tx1"/>
                </a:solidFill>
                <a:latin typeface="Georgia" pitchFamily="18" charset="0"/>
              </a:defRPr>
            </a:lvl2pPr>
            <a:lvl3pPr marL="857250" indent="-171450" eaLnBrk="0" hangingPunct="0">
              <a:spcBef>
                <a:spcPts val="431"/>
              </a:spcBef>
              <a:buClr>
                <a:schemeClr val="tx1"/>
              </a:buClr>
              <a:buFont typeface="Arial" pitchFamily="34" charset="0"/>
              <a:buChar char="•"/>
              <a:defRPr sz="1800">
                <a:solidFill>
                  <a:schemeClr val="tx1"/>
                </a:solidFill>
                <a:latin typeface="Georgia" pitchFamily="18" charset="0"/>
              </a:defRPr>
            </a:lvl3pPr>
            <a:lvl4pPr marL="1200150" indent="-171450" eaLnBrk="0" hangingPunct="0">
              <a:spcBef>
                <a:spcPts val="356"/>
              </a:spcBef>
              <a:buClr>
                <a:schemeClr val="tx1"/>
              </a:buClr>
              <a:buFont typeface="Arial" pitchFamily="34" charset="0"/>
              <a:buChar char="–"/>
              <a:defRPr sz="1500">
                <a:solidFill>
                  <a:schemeClr val="tx1"/>
                </a:solidFill>
                <a:latin typeface="Georgia" pitchFamily="18" charset="0"/>
              </a:defRPr>
            </a:lvl4pPr>
            <a:lvl5pPr marL="1543050" indent="-171450" eaLnBrk="0" hangingPunct="0">
              <a:spcBef>
                <a:spcPts val="356"/>
              </a:spcBef>
              <a:buClr>
                <a:schemeClr val="tx1"/>
              </a:buClr>
              <a:buFont typeface="Arial" pitchFamily="34" charset="0"/>
              <a:buChar char="»"/>
              <a:defRPr sz="1500">
                <a:solidFill>
                  <a:schemeClr val="tx1"/>
                </a:solidFill>
                <a:latin typeface="Georgia" pitchFamily="18" charset="0"/>
              </a:defRPr>
            </a:lvl5pPr>
            <a:lvl6pPr marL="1885950" indent="-171450" eaLnBrk="0" fontAlgn="base" hangingPunct="0">
              <a:spcBef>
                <a:spcPts val="356"/>
              </a:spcBef>
              <a:spcAft>
                <a:spcPct val="0"/>
              </a:spcAft>
              <a:buClr>
                <a:schemeClr val="tx1"/>
              </a:buClr>
              <a:buFont typeface="Arial" pitchFamily="34" charset="0"/>
              <a:buChar char="»"/>
              <a:defRPr sz="1500">
                <a:solidFill>
                  <a:schemeClr val="tx1"/>
                </a:solidFill>
                <a:latin typeface="Georgia" pitchFamily="18" charset="0"/>
              </a:defRPr>
            </a:lvl6pPr>
            <a:lvl7pPr marL="2228850" indent="-171450" eaLnBrk="0" fontAlgn="base" hangingPunct="0">
              <a:spcBef>
                <a:spcPts val="356"/>
              </a:spcBef>
              <a:spcAft>
                <a:spcPct val="0"/>
              </a:spcAft>
              <a:buClr>
                <a:schemeClr val="tx1"/>
              </a:buClr>
              <a:buFont typeface="Arial" pitchFamily="34" charset="0"/>
              <a:buChar char="»"/>
              <a:defRPr sz="1500">
                <a:solidFill>
                  <a:schemeClr val="tx1"/>
                </a:solidFill>
                <a:latin typeface="Georgia" pitchFamily="18" charset="0"/>
              </a:defRPr>
            </a:lvl7pPr>
            <a:lvl8pPr marL="2571750" indent="-171450" eaLnBrk="0" fontAlgn="base" hangingPunct="0">
              <a:spcBef>
                <a:spcPts val="356"/>
              </a:spcBef>
              <a:spcAft>
                <a:spcPct val="0"/>
              </a:spcAft>
              <a:buClr>
                <a:schemeClr val="tx1"/>
              </a:buClr>
              <a:buFont typeface="Arial" pitchFamily="34" charset="0"/>
              <a:buChar char="»"/>
              <a:defRPr sz="1500">
                <a:solidFill>
                  <a:schemeClr val="tx1"/>
                </a:solidFill>
                <a:latin typeface="Georgia" pitchFamily="18" charset="0"/>
              </a:defRPr>
            </a:lvl8pPr>
            <a:lvl9pPr marL="2914650" indent="-171450" eaLnBrk="0" fontAlgn="base" hangingPunct="0">
              <a:spcBef>
                <a:spcPts val="356"/>
              </a:spcBef>
              <a:spcAft>
                <a:spcPct val="0"/>
              </a:spcAft>
              <a:buClr>
                <a:schemeClr val="tx1"/>
              </a:buClr>
              <a:buFont typeface="Arial" pitchFamily="34" charset="0"/>
              <a:buChar char="»"/>
              <a:defRPr sz="1500">
                <a:solidFill>
                  <a:schemeClr val="tx1"/>
                </a:solidFill>
                <a:latin typeface="Georgia" pitchFamily="18" charset="0"/>
              </a:defRPr>
            </a:lvl9pPr>
          </a:lstStyle>
          <a:p>
            <a:pPr eaLnBrk="1" hangingPunct="1">
              <a:spcBef>
                <a:spcPct val="0"/>
              </a:spcBef>
              <a:buClrTx/>
              <a:buFontTx/>
              <a:buNone/>
            </a:pPr>
            <a:fld id="{BA85E035-6D00-49C9-9416-FA4AB05E1B9B}" type="slidenum">
              <a:rPr lang="en-GB" altLang="en-US" sz="750">
                <a:solidFill>
                  <a:srgbClr val="FFFFFF"/>
                </a:solidFill>
                <a:latin typeface="Arial" pitchFamily="34" charset="0"/>
              </a:rPr>
              <a:pPr eaLnBrk="1" hangingPunct="1">
                <a:spcBef>
                  <a:spcPct val="0"/>
                </a:spcBef>
                <a:buClrTx/>
                <a:buFontTx/>
                <a:buNone/>
              </a:pPr>
              <a:t>15</a:t>
            </a:fld>
            <a:endParaRPr lang="en-GB" altLang="en-US" sz="750" dirty="0">
              <a:solidFill>
                <a:srgbClr val="FFFFFF"/>
              </a:solidFill>
              <a:latin typeface="Arial" pitchFamily="34" charset="0"/>
            </a:endParaRPr>
          </a:p>
        </p:txBody>
      </p:sp>
    </p:spTree>
    <p:extLst>
      <p:ext uri="{BB962C8B-B14F-4D97-AF65-F5344CB8AC3E}">
        <p14:creationId xmlns:p14="http://schemas.microsoft.com/office/powerpoint/2010/main" val="2436702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B99A8B-32BA-D0D8-DF4D-8DC01BFD3CAE}"/>
              </a:ext>
            </a:extLst>
          </p:cNvPr>
          <p:cNvSpPr>
            <a:spLocks noGrp="1"/>
          </p:cNvSpPr>
          <p:nvPr>
            <p:ph type="title"/>
          </p:nvPr>
        </p:nvSpPr>
        <p:spPr>
          <a:xfrm>
            <a:off x="935597" y="237600"/>
            <a:ext cx="7668850" cy="1022400"/>
          </a:xfrm>
        </p:spPr>
        <p:txBody>
          <a:bodyPr/>
          <a:lstStyle/>
          <a:p>
            <a:r>
              <a:rPr lang="en-GB" sz="2600" b="1" dirty="0">
                <a:effectLst/>
                <a:latin typeface="+mn-lt"/>
                <a:ea typeface="Malgun Gothic" panose="020B0503020000020004" pitchFamily="34" charset="-127"/>
              </a:rPr>
              <a:t>Female employment falls significantly after childbirth </a:t>
            </a:r>
            <a:endParaRPr lang="en-GB" sz="2600" b="1" dirty="0">
              <a:latin typeface="+mn-lt"/>
            </a:endParaRPr>
          </a:p>
        </p:txBody>
      </p:sp>
      <p:sp>
        <p:nvSpPr>
          <p:cNvPr id="4" name="Slide Number Placeholder 3">
            <a:extLst>
              <a:ext uri="{FF2B5EF4-FFF2-40B4-BE49-F238E27FC236}">
                <a16:creationId xmlns:a16="http://schemas.microsoft.com/office/drawing/2014/main" id="{7F111D5D-B093-1DCA-E5F3-C94570FFCB6F}"/>
              </a:ext>
            </a:extLst>
          </p:cNvPr>
          <p:cNvSpPr>
            <a:spLocks noGrp="1"/>
          </p:cNvSpPr>
          <p:nvPr>
            <p:ph type="sldNum" sz="quarter" idx="12"/>
          </p:nvPr>
        </p:nvSpPr>
        <p:spPr/>
        <p:txBody>
          <a:bodyPr/>
          <a:lstStyle/>
          <a:p>
            <a:pPr>
              <a:defRPr/>
            </a:pPr>
            <a:fld id="{C4749FC6-E57E-42EB-81DF-6B0B9FBE904A}" type="slidenum">
              <a:rPr lang="en-GB" altLang="en-US" smtClean="0"/>
              <a:pPr>
                <a:defRPr/>
              </a:pPr>
              <a:t>16</a:t>
            </a:fld>
            <a:endParaRPr lang="en-GB" altLang="en-US" dirty="0"/>
          </a:p>
        </p:txBody>
      </p:sp>
      <p:sp>
        <p:nvSpPr>
          <p:cNvPr id="7" name="TextBox 6">
            <a:extLst>
              <a:ext uri="{FF2B5EF4-FFF2-40B4-BE49-F238E27FC236}">
                <a16:creationId xmlns:a16="http://schemas.microsoft.com/office/drawing/2014/main" id="{4667467C-A551-3586-BE50-292BEF5B7191}"/>
              </a:ext>
            </a:extLst>
          </p:cNvPr>
          <p:cNvSpPr txBox="1"/>
          <p:nvPr/>
        </p:nvSpPr>
        <p:spPr>
          <a:xfrm>
            <a:off x="539552" y="1407063"/>
            <a:ext cx="8064895" cy="615553"/>
          </a:xfrm>
          <a:prstGeom prst="rect">
            <a:avLst/>
          </a:prstGeom>
          <a:noFill/>
        </p:spPr>
        <p:txBody>
          <a:bodyPr wrap="square" rtlCol="0">
            <a:spAutoFit/>
          </a:bodyPr>
          <a:lstStyle/>
          <a:p>
            <a:pPr algn="ctr"/>
            <a:r>
              <a:rPr lang="en-US" b="1" dirty="0">
                <a:solidFill>
                  <a:srgbClr val="000000"/>
                </a:solidFill>
              </a:rPr>
              <a:t>Employment gap between mothers</a:t>
            </a:r>
            <a:r>
              <a:rPr lang="en-US" b="1" baseline="30000" dirty="0">
                <a:solidFill>
                  <a:srgbClr val="000000"/>
                </a:solidFill>
              </a:rPr>
              <a:t>1</a:t>
            </a:r>
            <a:r>
              <a:rPr lang="en-US" b="1" dirty="0">
                <a:solidFill>
                  <a:srgbClr val="000000"/>
                </a:solidFill>
              </a:rPr>
              <a:t> and women without children</a:t>
            </a:r>
          </a:p>
          <a:p>
            <a:pPr algn="ctr"/>
            <a:r>
              <a:rPr lang="en-US" sz="1600" dirty="0">
                <a:solidFill>
                  <a:srgbClr val="000000"/>
                </a:solidFill>
              </a:rPr>
              <a:t>% points, 2021</a:t>
            </a:r>
          </a:p>
        </p:txBody>
      </p:sp>
      <p:sp>
        <p:nvSpPr>
          <p:cNvPr id="8" name="TextBox 7">
            <a:extLst>
              <a:ext uri="{FF2B5EF4-FFF2-40B4-BE49-F238E27FC236}">
                <a16:creationId xmlns:a16="http://schemas.microsoft.com/office/drawing/2014/main" id="{FC315695-5B19-7142-799C-43CECAB6E31D}"/>
              </a:ext>
            </a:extLst>
          </p:cNvPr>
          <p:cNvSpPr txBox="1"/>
          <p:nvPr/>
        </p:nvSpPr>
        <p:spPr>
          <a:xfrm>
            <a:off x="935595" y="6145035"/>
            <a:ext cx="7272808" cy="400110"/>
          </a:xfrm>
          <a:prstGeom prst="rect">
            <a:avLst/>
          </a:prstGeom>
          <a:noFill/>
        </p:spPr>
        <p:txBody>
          <a:bodyPr wrap="square" rtlCol="0">
            <a:spAutoFit/>
          </a:bodyPr>
          <a:lstStyle/>
          <a:p>
            <a:r>
              <a:rPr lang="en-US" sz="1000" dirty="0">
                <a:solidFill>
                  <a:srgbClr val="000000"/>
                </a:solidFill>
              </a:rPr>
              <a:t>1. With one child under 6 years-old.</a:t>
            </a:r>
          </a:p>
          <a:p>
            <a:r>
              <a:rPr lang="en-US" sz="1000" dirty="0">
                <a:solidFill>
                  <a:srgbClr val="000000"/>
                </a:solidFill>
              </a:rPr>
              <a:t>Source: Eurostat database.</a:t>
            </a:r>
          </a:p>
        </p:txBody>
      </p:sp>
      <p:pic>
        <p:nvPicPr>
          <p:cNvPr id="9" name="Picture 8">
            <a:extLst>
              <a:ext uri="{FF2B5EF4-FFF2-40B4-BE49-F238E27FC236}">
                <a16:creationId xmlns:a16="http://schemas.microsoft.com/office/drawing/2014/main" id="{CE2D4BE9-9470-6AA5-3AEB-3AB0912E501E}"/>
              </a:ext>
            </a:extLst>
          </p:cNvPr>
          <p:cNvPicPr>
            <a:picLocks noChangeAspect="1"/>
          </p:cNvPicPr>
          <p:nvPr/>
        </p:nvPicPr>
        <p:blipFill>
          <a:blip r:embed="rId2"/>
          <a:stretch>
            <a:fillRect/>
          </a:stretch>
        </p:blipFill>
        <p:spPr>
          <a:xfrm>
            <a:off x="539552" y="1991706"/>
            <a:ext cx="8181541" cy="3865199"/>
          </a:xfrm>
          <a:prstGeom prst="rect">
            <a:avLst/>
          </a:prstGeom>
        </p:spPr>
      </p:pic>
    </p:spTree>
    <p:extLst>
      <p:ext uri="{BB962C8B-B14F-4D97-AF65-F5344CB8AC3E}">
        <p14:creationId xmlns:p14="http://schemas.microsoft.com/office/powerpoint/2010/main" val="156759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B99A8B-32BA-D0D8-DF4D-8DC01BFD3CAE}"/>
              </a:ext>
            </a:extLst>
          </p:cNvPr>
          <p:cNvSpPr>
            <a:spLocks noGrp="1"/>
          </p:cNvSpPr>
          <p:nvPr>
            <p:ph type="title"/>
          </p:nvPr>
        </p:nvSpPr>
        <p:spPr>
          <a:xfrm>
            <a:off x="1080000" y="260648"/>
            <a:ext cx="7416000" cy="1022400"/>
          </a:xfrm>
        </p:spPr>
        <p:txBody>
          <a:bodyPr/>
          <a:lstStyle/>
          <a:p>
            <a:r>
              <a:rPr lang="fr-FR" sz="2600" b="1" dirty="0">
                <a:latin typeface="+mn-lt"/>
                <a:ea typeface="Malgun Gothic" panose="020B0503020000020004" pitchFamily="34" charset="-127"/>
              </a:rPr>
              <a:t>Few </a:t>
            </a:r>
            <a:r>
              <a:rPr lang="fr-FR" sz="2600" b="1" dirty="0" err="1">
                <a:latin typeface="+mn-lt"/>
                <a:ea typeface="Malgun Gothic" panose="020B0503020000020004" pitchFamily="34" charset="-127"/>
              </a:rPr>
              <a:t>children</a:t>
            </a:r>
            <a:r>
              <a:rPr lang="fr-FR" sz="2600" b="1" dirty="0">
                <a:latin typeface="+mn-lt"/>
                <a:ea typeface="Malgun Gothic" panose="020B0503020000020004" pitchFamily="34" charset="-127"/>
              </a:rPr>
              <a:t> </a:t>
            </a:r>
            <a:r>
              <a:rPr lang="fr-FR" sz="2600" b="1" dirty="0" err="1">
                <a:latin typeface="+mn-lt"/>
                <a:ea typeface="Malgun Gothic" panose="020B0503020000020004" pitchFamily="34" charset="-127"/>
              </a:rPr>
              <a:t>under</a:t>
            </a:r>
            <a:r>
              <a:rPr lang="fr-FR" sz="2600" b="1" dirty="0">
                <a:latin typeface="+mn-lt"/>
                <a:ea typeface="Malgun Gothic" panose="020B0503020000020004" pitchFamily="34" charset="-127"/>
              </a:rPr>
              <a:t> </a:t>
            </a:r>
            <a:r>
              <a:rPr lang="fr-FR" sz="2600" b="1" dirty="0" err="1">
                <a:latin typeface="+mn-lt"/>
                <a:ea typeface="Malgun Gothic" panose="020B0503020000020004" pitchFamily="34" charset="-127"/>
              </a:rPr>
              <a:t>three</a:t>
            </a:r>
            <a:r>
              <a:rPr lang="fr-FR" sz="2600" b="1" dirty="0">
                <a:latin typeface="+mn-lt"/>
                <a:ea typeface="Malgun Gothic" panose="020B0503020000020004" pitchFamily="34" charset="-127"/>
              </a:rPr>
              <a:t> are </a:t>
            </a:r>
            <a:r>
              <a:rPr lang="fr-FR" sz="2600" b="1" dirty="0" err="1">
                <a:latin typeface="+mn-lt"/>
                <a:ea typeface="Malgun Gothic" panose="020B0503020000020004" pitchFamily="34" charset="-127"/>
              </a:rPr>
              <a:t>enrolled</a:t>
            </a:r>
            <a:r>
              <a:rPr lang="fr-FR" sz="2600" b="1" dirty="0">
                <a:latin typeface="+mn-lt"/>
                <a:ea typeface="Malgun Gothic" panose="020B0503020000020004" pitchFamily="34" charset="-127"/>
              </a:rPr>
              <a:t> in </a:t>
            </a:r>
            <a:r>
              <a:rPr lang="fr-FR" sz="2600" b="1" dirty="0" err="1">
                <a:latin typeface="+mn-lt"/>
                <a:ea typeface="Malgun Gothic" panose="020B0503020000020004" pitchFamily="34" charset="-127"/>
              </a:rPr>
              <a:t>childcare</a:t>
            </a:r>
            <a:endParaRPr lang="en-US" sz="2600" b="1" dirty="0">
              <a:latin typeface="+mn-lt"/>
            </a:endParaRPr>
          </a:p>
        </p:txBody>
      </p:sp>
      <p:sp>
        <p:nvSpPr>
          <p:cNvPr id="4" name="Slide Number Placeholder 3">
            <a:extLst>
              <a:ext uri="{FF2B5EF4-FFF2-40B4-BE49-F238E27FC236}">
                <a16:creationId xmlns:a16="http://schemas.microsoft.com/office/drawing/2014/main" id="{7F111D5D-B093-1DCA-E5F3-C94570FFCB6F}"/>
              </a:ext>
            </a:extLst>
          </p:cNvPr>
          <p:cNvSpPr>
            <a:spLocks noGrp="1"/>
          </p:cNvSpPr>
          <p:nvPr>
            <p:ph type="sldNum" sz="quarter" idx="12"/>
          </p:nvPr>
        </p:nvSpPr>
        <p:spPr/>
        <p:txBody>
          <a:bodyPr/>
          <a:lstStyle/>
          <a:p>
            <a:pPr>
              <a:defRPr/>
            </a:pPr>
            <a:fld id="{C4749FC6-E57E-42EB-81DF-6B0B9FBE904A}" type="slidenum">
              <a:rPr lang="en-GB" altLang="en-US" smtClean="0"/>
              <a:pPr>
                <a:defRPr/>
              </a:pPr>
              <a:t>17</a:t>
            </a:fld>
            <a:endParaRPr lang="en-GB" altLang="en-US" dirty="0"/>
          </a:p>
        </p:txBody>
      </p:sp>
      <p:sp>
        <p:nvSpPr>
          <p:cNvPr id="2" name="TextBox 1">
            <a:extLst>
              <a:ext uri="{FF2B5EF4-FFF2-40B4-BE49-F238E27FC236}">
                <a16:creationId xmlns:a16="http://schemas.microsoft.com/office/drawing/2014/main" id="{04C03E69-4EF1-CF4B-AE8F-3051F0C4496A}"/>
              </a:ext>
            </a:extLst>
          </p:cNvPr>
          <p:cNvSpPr txBox="1"/>
          <p:nvPr/>
        </p:nvSpPr>
        <p:spPr>
          <a:xfrm>
            <a:off x="467545" y="1407063"/>
            <a:ext cx="7968042" cy="615553"/>
          </a:xfrm>
          <a:prstGeom prst="rect">
            <a:avLst/>
          </a:prstGeom>
          <a:noFill/>
        </p:spPr>
        <p:txBody>
          <a:bodyPr wrap="square" rtlCol="0">
            <a:spAutoFit/>
          </a:bodyPr>
          <a:lstStyle/>
          <a:p>
            <a:pPr algn="ctr"/>
            <a:r>
              <a:rPr lang="en-US" b="1" dirty="0">
                <a:solidFill>
                  <a:srgbClr val="000000"/>
                </a:solidFill>
              </a:rPr>
              <a:t>Children enrolled in early childhood education and care services</a:t>
            </a:r>
          </a:p>
          <a:p>
            <a:pPr algn="ctr"/>
            <a:r>
              <a:rPr lang="en-US" sz="1600" dirty="0">
                <a:solidFill>
                  <a:srgbClr val="000000"/>
                </a:solidFill>
              </a:rPr>
              <a:t>0 to 2-year-olds, %, 2019 or latest available year</a:t>
            </a:r>
          </a:p>
        </p:txBody>
      </p:sp>
      <p:sp>
        <p:nvSpPr>
          <p:cNvPr id="5" name="TextBox 4">
            <a:extLst>
              <a:ext uri="{FF2B5EF4-FFF2-40B4-BE49-F238E27FC236}">
                <a16:creationId xmlns:a16="http://schemas.microsoft.com/office/drawing/2014/main" id="{8D40858F-7634-6D8C-4B7B-566A5510F151}"/>
              </a:ext>
            </a:extLst>
          </p:cNvPr>
          <p:cNvSpPr txBox="1"/>
          <p:nvPr/>
        </p:nvSpPr>
        <p:spPr>
          <a:xfrm>
            <a:off x="815162" y="6043354"/>
            <a:ext cx="7272808" cy="553998"/>
          </a:xfrm>
          <a:prstGeom prst="rect">
            <a:avLst/>
          </a:prstGeom>
          <a:noFill/>
        </p:spPr>
        <p:txBody>
          <a:bodyPr wrap="square" rtlCol="0">
            <a:spAutoFit/>
          </a:bodyPr>
          <a:lstStyle/>
          <a:p>
            <a:r>
              <a:rPr lang="en-US" sz="1000" dirty="0">
                <a:solidFill>
                  <a:srgbClr val="000000"/>
                </a:solidFill>
              </a:rPr>
              <a:t>Note: Data generally include children enrolled in early childhood education services (ISCED 2011 level 0) and other registered ECEC services.</a:t>
            </a:r>
          </a:p>
          <a:p>
            <a:r>
              <a:rPr lang="en-US" sz="1000" dirty="0">
                <a:solidFill>
                  <a:srgbClr val="000000"/>
                </a:solidFill>
              </a:rPr>
              <a:t>Source: OECD Family database, http://www.oecd.org/social/family/database.htm</a:t>
            </a:r>
          </a:p>
        </p:txBody>
      </p:sp>
      <p:pic>
        <p:nvPicPr>
          <p:cNvPr id="6" name="Picture 5">
            <a:extLst>
              <a:ext uri="{FF2B5EF4-FFF2-40B4-BE49-F238E27FC236}">
                <a16:creationId xmlns:a16="http://schemas.microsoft.com/office/drawing/2014/main" id="{ADC10371-40DE-4145-6351-CEB18554F139}"/>
              </a:ext>
            </a:extLst>
          </p:cNvPr>
          <p:cNvPicPr>
            <a:picLocks noChangeAspect="1"/>
          </p:cNvPicPr>
          <p:nvPr/>
        </p:nvPicPr>
        <p:blipFill>
          <a:blip r:embed="rId2"/>
          <a:stretch>
            <a:fillRect/>
          </a:stretch>
        </p:blipFill>
        <p:spPr>
          <a:xfrm>
            <a:off x="539552" y="2050109"/>
            <a:ext cx="8181541" cy="3846909"/>
          </a:xfrm>
          <a:prstGeom prst="rect">
            <a:avLst/>
          </a:prstGeom>
        </p:spPr>
      </p:pic>
    </p:spTree>
    <p:extLst>
      <p:ext uri="{BB962C8B-B14F-4D97-AF65-F5344CB8AC3E}">
        <p14:creationId xmlns:p14="http://schemas.microsoft.com/office/powerpoint/2010/main" val="1693393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B99A8B-32BA-D0D8-DF4D-8DC01BFD3CAE}"/>
              </a:ext>
            </a:extLst>
          </p:cNvPr>
          <p:cNvSpPr>
            <a:spLocks noGrp="1"/>
          </p:cNvSpPr>
          <p:nvPr>
            <p:ph type="title"/>
          </p:nvPr>
        </p:nvSpPr>
        <p:spPr>
          <a:xfrm>
            <a:off x="971601" y="260648"/>
            <a:ext cx="7669162" cy="1022400"/>
          </a:xfrm>
        </p:spPr>
        <p:txBody>
          <a:bodyPr/>
          <a:lstStyle/>
          <a:p>
            <a:r>
              <a:rPr lang="en-GB" sz="2600" b="1" dirty="0">
                <a:latin typeface="+mn-lt"/>
                <a:ea typeface="Malgun Gothic" panose="020B0503020000020004" pitchFamily="34" charset="-127"/>
              </a:rPr>
              <a:t>Most foreign non-EU workers hold low- to medium-skilled jobs</a:t>
            </a:r>
          </a:p>
        </p:txBody>
      </p:sp>
      <p:sp>
        <p:nvSpPr>
          <p:cNvPr id="4" name="Slide Number Placeholder 3">
            <a:extLst>
              <a:ext uri="{FF2B5EF4-FFF2-40B4-BE49-F238E27FC236}">
                <a16:creationId xmlns:a16="http://schemas.microsoft.com/office/drawing/2014/main" id="{7F111D5D-B093-1DCA-E5F3-C94570FFCB6F}"/>
              </a:ext>
            </a:extLst>
          </p:cNvPr>
          <p:cNvSpPr>
            <a:spLocks noGrp="1"/>
          </p:cNvSpPr>
          <p:nvPr>
            <p:ph type="sldNum" sz="quarter" idx="12"/>
          </p:nvPr>
        </p:nvSpPr>
        <p:spPr/>
        <p:txBody>
          <a:bodyPr/>
          <a:lstStyle/>
          <a:p>
            <a:pPr>
              <a:defRPr/>
            </a:pPr>
            <a:fld id="{C4749FC6-E57E-42EB-81DF-6B0B9FBE904A}" type="slidenum">
              <a:rPr lang="en-GB" altLang="en-US" smtClean="0"/>
              <a:pPr>
                <a:defRPr/>
              </a:pPr>
              <a:t>18</a:t>
            </a:fld>
            <a:endParaRPr lang="en-GB" altLang="en-US" dirty="0"/>
          </a:p>
        </p:txBody>
      </p:sp>
      <p:sp>
        <p:nvSpPr>
          <p:cNvPr id="6" name="TextBox 5">
            <a:extLst>
              <a:ext uri="{FF2B5EF4-FFF2-40B4-BE49-F238E27FC236}">
                <a16:creationId xmlns:a16="http://schemas.microsoft.com/office/drawing/2014/main" id="{3F22B0EB-D2EB-8EB3-AC2C-3000CD49BE8A}"/>
              </a:ext>
            </a:extLst>
          </p:cNvPr>
          <p:cNvSpPr txBox="1"/>
          <p:nvPr/>
        </p:nvSpPr>
        <p:spPr>
          <a:xfrm>
            <a:off x="467545" y="1407063"/>
            <a:ext cx="7968042" cy="615553"/>
          </a:xfrm>
          <a:prstGeom prst="rect">
            <a:avLst/>
          </a:prstGeom>
          <a:noFill/>
        </p:spPr>
        <p:txBody>
          <a:bodyPr wrap="square" rtlCol="0">
            <a:spAutoFit/>
          </a:bodyPr>
          <a:lstStyle/>
          <a:p>
            <a:pPr algn="ctr"/>
            <a:r>
              <a:rPr lang="en-US" b="1" dirty="0">
                <a:solidFill>
                  <a:srgbClr val="000000"/>
                </a:solidFill>
              </a:rPr>
              <a:t>Active contracts for third country nationals</a:t>
            </a:r>
          </a:p>
          <a:p>
            <a:pPr algn="ctr"/>
            <a:r>
              <a:rPr lang="en-US" sz="1600" dirty="0">
                <a:solidFill>
                  <a:srgbClr val="000000"/>
                </a:solidFill>
              </a:rPr>
              <a:t>By occupations (ISCO), thousands, 2019</a:t>
            </a:r>
            <a:endParaRPr lang="en-US" sz="1400" dirty="0">
              <a:solidFill>
                <a:srgbClr val="000000"/>
              </a:solidFill>
            </a:endParaRPr>
          </a:p>
        </p:txBody>
      </p:sp>
      <p:sp>
        <p:nvSpPr>
          <p:cNvPr id="7" name="TextBox 6">
            <a:extLst>
              <a:ext uri="{FF2B5EF4-FFF2-40B4-BE49-F238E27FC236}">
                <a16:creationId xmlns:a16="http://schemas.microsoft.com/office/drawing/2014/main" id="{F71BB004-FFC3-BD39-5C62-EA3D1E9D2C1D}"/>
              </a:ext>
            </a:extLst>
          </p:cNvPr>
          <p:cNvSpPr txBox="1"/>
          <p:nvPr/>
        </p:nvSpPr>
        <p:spPr>
          <a:xfrm>
            <a:off x="649945" y="6057970"/>
            <a:ext cx="7844109" cy="707886"/>
          </a:xfrm>
          <a:prstGeom prst="rect">
            <a:avLst/>
          </a:prstGeom>
          <a:noFill/>
        </p:spPr>
        <p:txBody>
          <a:bodyPr wrap="square" rtlCol="0">
            <a:spAutoFit/>
          </a:bodyPr>
          <a:lstStyle/>
          <a:p>
            <a:r>
              <a:rPr lang="en-US" sz="1000" dirty="0">
                <a:solidFill>
                  <a:srgbClr val="000000"/>
                </a:solidFill>
              </a:rPr>
              <a:t>Note: Work permits are for short-term contracts, with a visa for a stay of up to 90 days. Employee card includes work and residence permit.</a:t>
            </a:r>
          </a:p>
          <a:p>
            <a:r>
              <a:rPr lang="en-US" sz="1000" dirty="0">
                <a:solidFill>
                  <a:srgbClr val="000000"/>
                </a:solidFill>
              </a:rPr>
              <a:t>Source: OECD (2022), Recommendations for a Multi-criterial Points-Based Migration System for the Czech Republic, www.oecd.org/migration/mig/multicriterial-points-based-system-for-managing-labour-migration-to-the-czech-republic.htm.</a:t>
            </a:r>
          </a:p>
        </p:txBody>
      </p:sp>
      <p:pic>
        <p:nvPicPr>
          <p:cNvPr id="8" name="Picture 7">
            <a:extLst>
              <a:ext uri="{FF2B5EF4-FFF2-40B4-BE49-F238E27FC236}">
                <a16:creationId xmlns:a16="http://schemas.microsoft.com/office/drawing/2014/main" id="{8BC78463-20B1-F081-08F1-F82EE7C2A4F1}"/>
              </a:ext>
            </a:extLst>
          </p:cNvPr>
          <p:cNvPicPr>
            <a:picLocks noChangeAspect="1"/>
          </p:cNvPicPr>
          <p:nvPr/>
        </p:nvPicPr>
        <p:blipFill>
          <a:blip r:embed="rId2"/>
          <a:stretch>
            <a:fillRect/>
          </a:stretch>
        </p:blipFill>
        <p:spPr>
          <a:xfrm>
            <a:off x="386002" y="2146631"/>
            <a:ext cx="8181541" cy="3846909"/>
          </a:xfrm>
          <a:prstGeom prst="rect">
            <a:avLst/>
          </a:prstGeom>
        </p:spPr>
      </p:pic>
    </p:spTree>
    <p:extLst>
      <p:ext uri="{BB962C8B-B14F-4D97-AF65-F5344CB8AC3E}">
        <p14:creationId xmlns:p14="http://schemas.microsoft.com/office/powerpoint/2010/main" val="3845598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B99A8B-32BA-D0D8-DF4D-8DC01BFD3CAE}"/>
              </a:ext>
            </a:extLst>
          </p:cNvPr>
          <p:cNvSpPr>
            <a:spLocks noGrp="1"/>
          </p:cNvSpPr>
          <p:nvPr>
            <p:ph type="title"/>
          </p:nvPr>
        </p:nvSpPr>
        <p:spPr>
          <a:xfrm>
            <a:off x="1080000" y="260648"/>
            <a:ext cx="7416000" cy="1022400"/>
          </a:xfrm>
        </p:spPr>
        <p:txBody>
          <a:bodyPr/>
          <a:lstStyle/>
          <a:p>
            <a:r>
              <a:rPr lang="en-GB" sz="2600" b="1" dirty="0">
                <a:latin typeface="+mn-lt"/>
                <a:ea typeface="Malgun Gothic" panose="020B0503020000020004" pitchFamily="34" charset="-127"/>
              </a:rPr>
              <a:t>Inequalities in education should be further addressed</a:t>
            </a:r>
          </a:p>
        </p:txBody>
      </p:sp>
      <p:sp>
        <p:nvSpPr>
          <p:cNvPr id="4" name="Slide Number Placeholder 3">
            <a:extLst>
              <a:ext uri="{FF2B5EF4-FFF2-40B4-BE49-F238E27FC236}">
                <a16:creationId xmlns:a16="http://schemas.microsoft.com/office/drawing/2014/main" id="{7F111D5D-B093-1DCA-E5F3-C94570FFCB6F}"/>
              </a:ext>
            </a:extLst>
          </p:cNvPr>
          <p:cNvSpPr>
            <a:spLocks noGrp="1"/>
          </p:cNvSpPr>
          <p:nvPr>
            <p:ph type="sldNum" sz="quarter" idx="12"/>
          </p:nvPr>
        </p:nvSpPr>
        <p:spPr/>
        <p:txBody>
          <a:bodyPr/>
          <a:lstStyle/>
          <a:p>
            <a:pPr>
              <a:defRPr/>
            </a:pPr>
            <a:fld id="{C4749FC6-E57E-42EB-81DF-6B0B9FBE904A}" type="slidenum">
              <a:rPr lang="en-GB" altLang="en-US" smtClean="0"/>
              <a:pPr>
                <a:defRPr/>
              </a:pPr>
              <a:t>19</a:t>
            </a:fld>
            <a:endParaRPr lang="en-GB" altLang="en-US" dirty="0"/>
          </a:p>
        </p:txBody>
      </p:sp>
      <p:sp>
        <p:nvSpPr>
          <p:cNvPr id="6" name="TextBox 5">
            <a:extLst>
              <a:ext uri="{FF2B5EF4-FFF2-40B4-BE49-F238E27FC236}">
                <a16:creationId xmlns:a16="http://schemas.microsoft.com/office/drawing/2014/main" id="{3A27FBDA-601A-8A67-051A-0CE54415AD87}"/>
              </a:ext>
            </a:extLst>
          </p:cNvPr>
          <p:cNvSpPr txBox="1"/>
          <p:nvPr/>
        </p:nvSpPr>
        <p:spPr>
          <a:xfrm>
            <a:off x="467545" y="1407063"/>
            <a:ext cx="7968042" cy="646331"/>
          </a:xfrm>
          <a:prstGeom prst="rect">
            <a:avLst/>
          </a:prstGeom>
          <a:noFill/>
        </p:spPr>
        <p:txBody>
          <a:bodyPr wrap="square" rtlCol="0">
            <a:spAutoFit/>
          </a:bodyPr>
          <a:lstStyle/>
          <a:p>
            <a:pPr algn="ctr"/>
            <a:r>
              <a:rPr lang="en-US" b="1" dirty="0">
                <a:solidFill>
                  <a:srgbClr val="000000"/>
                </a:solidFill>
              </a:rPr>
              <a:t>Likelihood of low performance among disadvantaged students, relative to non-disadvantaged students, odds ratio</a:t>
            </a:r>
            <a:endParaRPr lang="en-US" sz="1400" dirty="0">
              <a:solidFill>
                <a:srgbClr val="000000"/>
              </a:solidFill>
            </a:endParaRPr>
          </a:p>
        </p:txBody>
      </p:sp>
      <p:sp>
        <p:nvSpPr>
          <p:cNvPr id="7" name="TextBox 6">
            <a:extLst>
              <a:ext uri="{FF2B5EF4-FFF2-40B4-BE49-F238E27FC236}">
                <a16:creationId xmlns:a16="http://schemas.microsoft.com/office/drawing/2014/main" id="{FD641678-A33E-9812-50F4-4FADD3E438D9}"/>
              </a:ext>
            </a:extLst>
          </p:cNvPr>
          <p:cNvSpPr txBox="1"/>
          <p:nvPr/>
        </p:nvSpPr>
        <p:spPr>
          <a:xfrm>
            <a:off x="1067393" y="5991505"/>
            <a:ext cx="7272808" cy="707886"/>
          </a:xfrm>
          <a:prstGeom prst="rect">
            <a:avLst/>
          </a:prstGeom>
          <a:noFill/>
        </p:spPr>
        <p:txBody>
          <a:bodyPr wrap="square" rtlCol="0">
            <a:spAutoFit/>
          </a:bodyPr>
          <a:lstStyle/>
          <a:p>
            <a:r>
              <a:rPr lang="en-US" sz="1000" dirty="0">
                <a:solidFill>
                  <a:srgbClr val="000000"/>
                </a:solidFill>
              </a:rPr>
              <a:t>Note:  A socio-economically disadvantaged student is a student in the bottom quarter of ESCS (PISA index of economic, social and cultural status) in his or her own.</a:t>
            </a:r>
          </a:p>
          <a:p>
            <a:r>
              <a:rPr lang="en-US" sz="1000" dirty="0">
                <a:solidFill>
                  <a:srgbClr val="000000"/>
                </a:solidFill>
              </a:rPr>
              <a:t>Source:  OECD (2019), PISA 2018 Results (Volume II): Where All Students Can Succeed, PISA, OECD Publishing, Paris, https://doi.org/10.1787/b5fd1b8f-en.</a:t>
            </a:r>
          </a:p>
        </p:txBody>
      </p:sp>
      <p:pic>
        <p:nvPicPr>
          <p:cNvPr id="8" name="Picture 7">
            <a:extLst>
              <a:ext uri="{FF2B5EF4-FFF2-40B4-BE49-F238E27FC236}">
                <a16:creationId xmlns:a16="http://schemas.microsoft.com/office/drawing/2014/main" id="{FB9EE882-238F-5762-9961-E241FF7C2C58}"/>
              </a:ext>
            </a:extLst>
          </p:cNvPr>
          <p:cNvPicPr>
            <a:picLocks noChangeAspect="1"/>
          </p:cNvPicPr>
          <p:nvPr/>
        </p:nvPicPr>
        <p:blipFill>
          <a:blip r:embed="rId2"/>
          <a:stretch>
            <a:fillRect/>
          </a:stretch>
        </p:blipFill>
        <p:spPr>
          <a:xfrm>
            <a:off x="613027" y="2147713"/>
            <a:ext cx="8181541" cy="3822523"/>
          </a:xfrm>
          <a:prstGeom prst="rect">
            <a:avLst/>
          </a:prstGeom>
        </p:spPr>
      </p:pic>
    </p:spTree>
    <p:extLst>
      <p:ext uri="{BB962C8B-B14F-4D97-AF65-F5344CB8AC3E}">
        <p14:creationId xmlns:p14="http://schemas.microsoft.com/office/powerpoint/2010/main" val="349976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A458E4-156B-8048-EEFD-B3B4C86B5C37}"/>
              </a:ext>
            </a:extLst>
          </p:cNvPr>
          <p:cNvSpPr>
            <a:spLocks noGrp="1"/>
          </p:cNvSpPr>
          <p:nvPr>
            <p:ph type="title"/>
          </p:nvPr>
        </p:nvSpPr>
        <p:spPr>
          <a:xfrm>
            <a:off x="971600" y="237600"/>
            <a:ext cx="7715200" cy="1022400"/>
          </a:xfrm>
        </p:spPr>
        <p:txBody>
          <a:bodyPr/>
          <a:lstStyle/>
          <a:p>
            <a:r>
              <a:rPr lang="en-GB" sz="2600" b="1" dirty="0">
                <a:effectLst/>
                <a:latin typeface="+mn-lt"/>
                <a:ea typeface="Malgun Gothic" panose="020B0503020000020004" pitchFamily="34" charset="-127"/>
              </a:rPr>
              <a:t>Russia’s war of aggression has disrupted </a:t>
            </a:r>
            <a:br>
              <a:rPr lang="en-GB" sz="2600" b="1" dirty="0">
                <a:effectLst/>
                <a:latin typeface="+mn-lt"/>
                <a:ea typeface="Malgun Gothic" panose="020B0503020000020004" pitchFamily="34" charset="-127"/>
              </a:rPr>
            </a:br>
            <a:r>
              <a:rPr lang="en-GB" sz="2600" b="1" dirty="0">
                <a:effectLst/>
                <a:latin typeface="+mn-lt"/>
                <a:ea typeface="Malgun Gothic" panose="020B0503020000020004" pitchFamily="34" charset="-127"/>
              </a:rPr>
              <a:t>the post-pandemic recovery</a:t>
            </a:r>
            <a:endParaRPr lang="en-US" sz="2600" b="1" dirty="0">
              <a:latin typeface="+mn-lt"/>
            </a:endParaRPr>
          </a:p>
        </p:txBody>
      </p:sp>
      <p:sp>
        <p:nvSpPr>
          <p:cNvPr id="4" name="Slide Number Placeholder 3">
            <a:extLst>
              <a:ext uri="{FF2B5EF4-FFF2-40B4-BE49-F238E27FC236}">
                <a16:creationId xmlns:a16="http://schemas.microsoft.com/office/drawing/2014/main" id="{0E257507-545D-8A51-7687-232E29DA423A}"/>
              </a:ext>
            </a:extLst>
          </p:cNvPr>
          <p:cNvSpPr>
            <a:spLocks noGrp="1"/>
          </p:cNvSpPr>
          <p:nvPr>
            <p:ph type="sldNum" sz="quarter" idx="12"/>
          </p:nvPr>
        </p:nvSpPr>
        <p:spPr/>
        <p:txBody>
          <a:bodyPr/>
          <a:lstStyle/>
          <a:p>
            <a:pPr>
              <a:defRPr/>
            </a:pPr>
            <a:fld id="{C4749FC6-E57E-42EB-81DF-6B0B9FBE904A}" type="slidenum">
              <a:rPr lang="en-GB" altLang="en-US" smtClean="0"/>
              <a:pPr>
                <a:defRPr/>
              </a:pPr>
              <a:t>2</a:t>
            </a:fld>
            <a:endParaRPr lang="en-GB" altLang="en-US" dirty="0"/>
          </a:p>
        </p:txBody>
      </p:sp>
      <p:pic>
        <p:nvPicPr>
          <p:cNvPr id="14" name="Picture 13">
            <a:extLst>
              <a:ext uri="{FF2B5EF4-FFF2-40B4-BE49-F238E27FC236}">
                <a16:creationId xmlns:a16="http://schemas.microsoft.com/office/drawing/2014/main" id="{18EBEB63-8D56-02FE-5D33-EEAEB583F7FB}"/>
              </a:ext>
            </a:extLst>
          </p:cNvPr>
          <p:cNvPicPr>
            <a:picLocks noChangeAspect="1"/>
          </p:cNvPicPr>
          <p:nvPr/>
        </p:nvPicPr>
        <p:blipFill>
          <a:blip r:embed="rId2"/>
          <a:stretch>
            <a:fillRect/>
          </a:stretch>
        </p:blipFill>
        <p:spPr>
          <a:xfrm>
            <a:off x="471415" y="2132856"/>
            <a:ext cx="8169348" cy="3798137"/>
          </a:xfrm>
          <a:prstGeom prst="rect">
            <a:avLst/>
          </a:prstGeom>
        </p:spPr>
      </p:pic>
      <p:sp>
        <p:nvSpPr>
          <p:cNvPr id="15" name="TextBox 14">
            <a:extLst>
              <a:ext uri="{FF2B5EF4-FFF2-40B4-BE49-F238E27FC236}">
                <a16:creationId xmlns:a16="http://schemas.microsoft.com/office/drawing/2014/main" id="{12EBE42C-BAE5-03DA-428E-478347E5203B}"/>
              </a:ext>
            </a:extLst>
          </p:cNvPr>
          <p:cNvSpPr txBox="1"/>
          <p:nvPr/>
        </p:nvSpPr>
        <p:spPr>
          <a:xfrm>
            <a:off x="827584" y="6287929"/>
            <a:ext cx="7272808" cy="246221"/>
          </a:xfrm>
          <a:prstGeom prst="rect">
            <a:avLst/>
          </a:prstGeom>
          <a:noFill/>
        </p:spPr>
        <p:txBody>
          <a:bodyPr wrap="square" rtlCol="0">
            <a:spAutoFit/>
          </a:bodyPr>
          <a:lstStyle/>
          <a:p>
            <a:r>
              <a:rPr lang="en-US" sz="1000" dirty="0">
                <a:solidFill>
                  <a:srgbClr val="000000"/>
                </a:solidFill>
              </a:rPr>
              <a:t>Source: OECD Economic Outlook database.</a:t>
            </a:r>
          </a:p>
        </p:txBody>
      </p:sp>
      <p:sp>
        <p:nvSpPr>
          <p:cNvPr id="18" name="TextBox 17">
            <a:extLst>
              <a:ext uri="{FF2B5EF4-FFF2-40B4-BE49-F238E27FC236}">
                <a16:creationId xmlns:a16="http://schemas.microsoft.com/office/drawing/2014/main" id="{EA963E27-DC99-5C72-CCE8-CC7451FC0B02}"/>
              </a:ext>
            </a:extLst>
          </p:cNvPr>
          <p:cNvSpPr txBox="1"/>
          <p:nvPr/>
        </p:nvSpPr>
        <p:spPr>
          <a:xfrm>
            <a:off x="937919" y="1636141"/>
            <a:ext cx="7272808" cy="615553"/>
          </a:xfrm>
          <a:prstGeom prst="rect">
            <a:avLst/>
          </a:prstGeom>
          <a:noFill/>
        </p:spPr>
        <p:txBody>
          <a:bodyPr wrap="square" rtlCol="0">
            <a:spAutoFit/>
          </a:bodyPr>
          <a:lstStyle/>
          <a:p>
            <a:pPr algn="ctr"/>
            <a:r>
              <a:rPr lang="en-US" b="1" dirty="0">
                <a:solidFill>
                  <a:srgbClr val="000000"/>
                </a:solidFill>
              </a:rPr>
              <a:t>Real GDP</a:t>
            </a:r>
          </a:p>
          <a:p>
            <a:pPr algn="ctr"/>
            <a:r>
              <a:rPr lang="en-US" sz="1600" dirty="0">
                <a:solidFill>
                  <a:srgbClr val="000000"/>
                </a:solidFill>
              </a:rPr>
              <a:t>2020 Q1 = 100</a:t>
            </a:r>
          </a:p>
        </p:txBody>
      </p:sp>
    </p:spTree>
    <p:extLst>
      <p:ext uri="{BB962C8B-B14F-4D97-AF65-F5344CB8AC3E}">
        <p14:creationId xmlns:p14="http://schemas.microsoft.com/office/powerpoint/2010/main" val="450131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0" y="1916832"/>
            <a:ext cx="9144000" cy="1296144"/>
          </a:xfrm>
        </p:spPr>
        <p:txBody>
          <a:bodyPr/>
          <a:lstStyle/>
          <a:p>
            <a:pPr marL="0" indent="0" algn="ctr">
              <a:spcBef>
                <a:spcPts val="300"/>
              </a:spcBef>
              <a:spcAft>
                <a:spcPts val="300"/>
              </a:spcAft>
              <a:buNone/>
            </a:pPr>
            <a:r>
              <a:rPr lang="en-GB" sz="3800" b="1" dirty="0">
                <a:solidFill>
                  <a:schemeClr val="tx2"/>
                </a:solidFill>
                <a:cs typeface="Arial" pitchFamily="34" charset="0"/>
              </a:rPr>
              <a:t>Reducing greenhouse </a:t>
            </a:r>
            <a:br>
              <a:rPr lang="en-GB" sz="3800" b="1" dirty="0">
                <a:solidFill>
                  <a:schemeClr val="tx2"/>
                </a:solidFill>
                <a:cs typeface="Arial" pitchFamily="34" charset="0"/>
              </a:rPr>
            </a:br>
            <a:r>
              <a:rPr lang="en-GB" sz="3800" b="1" dirty="0">
                <a:solidFill>
                  <a:schemeClr val="tx2"/>
                </a:solidFill>
                <a:cs typeface="Arial" pitchFamily="34" charset="0"/>
              </a:rPr>
              <a:t>gas emissions</a:t>
            </a:r>
            <a:endParaRPr lang="en-GB" altLang="en-US" sz="3800" b="1" dirty="0">
              <a:solidFill>
                <a:schemeClr val="tx2"/>
              </a:solidFill>
              <a:cs typeface="Arial" pitchFamily="34" charset="0"/>
            </a:endParaRPr>
          </a:p>
        </p:txBody>
      </p:sp>
      <p:sp>
        <p:nvSpPr>
          <p:cNvPr id="2048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572"/>
              </a:spcBef>
              <a:buClr>
                <a:schemeClr val="tx1"/>
              </a:buClr>
              <a:buFont typeface="Arial" pitchFamily="34" charset="0"/>
              <a:buChar char="•"/>
              <a:defRPr sz="2400">
                <a:solidFill>
                  <a:schemeClr val="tx1"/>
                </a:solidFill>
                <a:latin typeface="Georgia" pitchFamily="18" charset="0"/>
              </a:defRPr>
            </a:lvl1pPr>
            <a:lvl2pPr marL="557213" indent="-214313" eaLnBrk="0" hangingPunct="0">
              <a:spcBef>
                <a:spcPts val="506"/>
              </a:spcBef>
              <a:buClr>
                <a:schemeClr val="tx1"/>
              </a:buClr>
              <a:buFont typeface="Arial" pitchFamily="34" charset="0"/>
              <a:buChar char="–"/>
              <a:defRPr sz="2100">
                <a:solidFill>
                  <a:schemeClr val="tx1"/>
                </a:solidFill>
                <a:latin typeface="Georgia" pitchFamily="18" charset="0"/>
              </a:defRPr>
            </a:lvl2pPr>
            <a:lvl3pPr marL="857250" indent="-171450" eaLnBrk="0" hangingPunct="0">
              <a:spcBef>
                <a:spcPts val="431"/>
              </a:spcBef>
              <a:buClr>
                <a:schemeClr val="tx1"/>
              </a:buClr>
              <a:buFont typeface="Arial" pitchFamily="34" charset="0"/>
              <a:buChar char="•"/>
              <a:defRPr sz="1800">
                <a:solidFill>
                  <a:schemeClr val="tx1"/>
                </a:solidFill>
                <a:latin typeface="Georgia" pitchFamily="18" charset="0"/>
              </a:defRPr>
            </a:lvl3pPr>
            <a:lvl4pPr marL="1200150" indent="-171450" eaLnBrk="0" hangingPunct="0">
              <a:spcBef>
                <a:spcPts val="356"/>
              </a:spcBef>
              <a:buClr>
                <a:schemeClr val="tx1"/>
              </a:buClr>
              <a:buFont typeface="Arial" pitchFamily="34" charset="0"/>
              <a:buChar char="–"/>
              <a:defRPr sz="1500">
                <a:solidFill>
                  <a:schemeClr val="tx1"/>
                </a:solidFill>
                <a:latin typeface="Georgia" pitchFamily="18" charset="0"/>
              </a:defRPr>
            </a:lvl4pPr>
            <a:lvl5pPr marL="1543050" indent="-171450" eaLnBrk="0" hangingPunct="0">
              <a:spcBef>
                <a:spcPts val="356"/>
              </a:spcBef>
              <a:buClr>
                <a:schemeClr val="tx1"/>
              </a:buClr>
              <a:buFont typeface="Arial" pitchFamily="34" charset="0"/>
              <a:buChar char="»"/>
              <a:defRPr sz="1500">
                <a:solidFill>
                  <a:schemeClr val="tx1"/>
                </a:solidFill>
                <a:latin typeface="Georgia" pitchFamily="18" charset="0"/>
              </a:defRPr>
            </a:lvl5pPr>
            <a:lvl6pPr marL="1885950" indent="-171450" eaLnBrk="0" fontAlgn="base" hangingPunct="0">
              <a:spcBef>
                <a:spcPts val="356"/>
              </a:spcBef>
              <a:spcAft>
                <a:spcPct val="0"/>
              </a:spcAft>
              <a:buClr>
                <a:schemeClr val="tx1"/>
              </a:buClr>
              <a:buFont typeface="Arial" pitchFamily="34" charset="0"/>
              <a:buChar char="»"/>
              <a:defRPr sz="1500">
                <a:solidFill>
                  <a:schemeClr val="tx1"/>
                </a:solidFill>
                <a:latin typeface="Georgia" pitchFamily="18" charset="0"/>
              </a:defRPr>
            </a:lvl6pPr>
            <a:lvl7pPr marL="2228850" indent="-171450" eaLnBrk="0" fontAlgn="base" hangingPunct="0">
              <a:spcBef>
                <a:spcPts val="356"/>
              </a:spcBef>
              <a:spcAft>
                <a:spcPct val="0"/>
              </a:spcAft>
              <a:buClr>
                <a:schemeClr val="tx1"/>
              </a:buClr>
              <a:buFont typeface="Arial" pitchFamily="34" charset="0"/>
              <a:buChar char="»"/>
              <a:defRPr sz="1500">
                <a:solidFill>
                  <a:schemeClr val="tx1"/>
                </a:solidFill>
                <a:latin typeface="Georgia" pitchFamily="18" charset="0"/>
              </a:defRPr>
            </a:lvl7pPr>
            <a:lvl8pPr marL="2571750" indent="-171450" eaLnBrk="0" fontAlgn="base" hangingPunct="0">
              <a:spcBef>
                <a:spcPts val="356"/>
              </a:spcBef>
              <a:spcAft>
                <a:spcPct val="0"/>
              </a:spcAft>
              <a:buClr>
                <a:schemeClr val="tx1"/>
              </a:buClr>
              <a:buFont typeface="Arial" pitchFamily="34" charset="0"/>
              <a:buChar char="»"/>
              <a:defRPr sz="1500">
                <a:solidFill>
                  <a:schemeClr val="tx1"/>
                </a:solidFill>
                <a:latin typeface="Georgia" pitchFamily="18" charset="0"/>
              </a:defRPr>
            </a:lvl8pPr>
            <a:lvl9pPr marL="2914650" indent="-171450" eaLnBrk="0" fontAlgn="base" hangingPunct="0">
              <a:spcBef>
                <a:spcPts val="356"/>
              </a:spcBef>
              <a:spcAft>
                <a:spcPct val="0"/>
              </a:spcAft>
              <a:buClr>
                <a:schemeClr val="tx1"/>
              </a:buClr>
              <a:buFont typeface="Arial" pitchFamily="34" charset="0"/>
              <a:buChar char="»"/>
              <a:defRPr sz="1500">
                <a:solidFill>
                  <a:schemeClr val="tx1"/>
                </a:solidFill>
                <a:latin typeface="Georgia" pitchFamily="18" charset="0"/>
              </a:defRPr>
            </a:lvl9pPr>
          </a:lstStyle>
          <a:p>
            <a:pPr eaLnBrk="1" hangingPunct="1">
              <a:spcBef>
                <a:spcPct val="0"/>
              </a:spcBef>
              <a:buClrTx/>
              <a:buFontTx/>
              <a:buNone/>
            </a:pPr>
            <a:fld id="{BA85E035-6D00-49C9-9416-FA4AB05E1B9B}" type="slidenum">
              <a:rPr lang="en-GB" altLang="en-US" sz="750">
                <a:solidFill>
                  <a:srgbClr val="FFFFFF"/>
                </a:solidFill>
                <a:latin typeface="Arial" pitchFamily="34" charset="0"/>
              </a:rPr>
              <a:pPr eaLnBrk="1" hangingPunct="1">
                <a:spcBef>
                  <a:spcPct val="0"/>
                </a:spcBef>
                <a:buClrTx/>
                <a:buFontTx/>
                <a:buNone/>
              </a:pPr>
              <a:t>20</a:t>
            </a:fld>
            <a:endParaRPr lang="en-GB" altLang="en-US" sz="750" dirty="0">
              <a:solidFill>
                <a:srgbClr val="FFFFFF"/>
              </a:solidFill>
              <a:latin typeface="Arial" pitchFamily="34" charset="0"/>
            </a:endParaRPr>
          </a:p>
        </p:txBody>
      </p:sp>
    </p:spTree>
    <p:extLst>
      <p:ext uri="{BB962C8B-B14F-4D97-AF65-F5344CB8AC3E}">
        <p14:creationId xmlns:p14="http://schemas.microsoft.com/office/powerpoint/2010/main" val="3268837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CC9497-9CFD-17B0-FAB7-55B77758BEC6}"/>
              </a:ext>
            </a:extLst>
          </p:cNvPr>
          <p:cNvSpPr>
            <a:spLocks noGrp="1"/>
          </p:cNvSpPr>
          <p:nvPr>
            <p:ph type="title"/>
          </p:nvPr>
        </p:nvSpPr>
        <p:spPr/>
        <p:txBody>
          <a:bodyPr/>
          <a:lstStyle/>
          <a:p>
            <a:r>
              <a:rPr lang="en-GB" sz="2600" b="1" dirty="0">
                <a:latin typeface="+mn-lt"/>
                <a:ea typeface="Malgun Gothic" panose="020B0503020000020004" pitchFamily="34" charset="-127"/>
              </a:rPr>
              <a:t>There is ample room to reduce greenhouse gas emissions</a:t>
            </a:r>
            <a:endParaRPr lang="en-US" sz="2600" dirty="0"/>
          </a:p>
        </p:txBody>
      </p:sp>
      <p:sp>
        <p:nvSpPr>
          <p:cNvPr id="4" name="Slide Number Placeholder 3">
            <a:extLst>
              <a:ext uri="{FF2B5EF4-FFF2-40B4-BE49-F238E27FC236}">
                <a16:creationId xmlns:a16="http://schemas.microsoft.com/office/drawing/2014/main" id="{6358ABD1-31B8-EEAA-19FA-294AA1AB24D8}"/>
              </a:ext>
            </a:extLst>
          </p:cNvPr>
          <p:cNvSpPr>
            <a:spLocks noGrp="1"/>
          </p:cNvSpPr>
          <p:nvPr>
            <p:ph type="sldNum" sz="quarter" idx="12"/>
          </p:nvPr>
        </p:nvSpPr>
        <p:spPr/>
        <p:txBody>
          <a:bodyPr/>
          <a:lstStyle/>
          <a:p>
            <a:pPr>
              <a:defRPr/>
            </a:pPr>
            <a:fld id="{C4749FC6-E57E-42EB-81DF-6B0B9FBE904A}" type="slidenum">
              <a:rPr lang="en-GB" altLang="en-US" smtClean="0"/>
              <a:pPr>
                <a:defRPr/>
              </a:pPr>
              <a:t>21</a:t>
            </a:fld>
            <a:endParaRPr lang="en-GB" altLang="en-US" dirty="0"/>
          </a:p>
        </p:txBody>
      </p:sp>
      <p:sp>
        <p:nvSpPr>
          <p:cNvPr id="7" name="TextBox 6">
            <a:extLst>
              <a:ext uri="{FF2B5EF4-FFF2-40B4-BE49-F238E27FC236}">
                <a16:creationId xmlns:a16="http://schemas.microsoft.com/office/drawing/2014/main" id="{5B1B5415-1E9D-8CA6-A9E4-D8DA01F7A685}"/>
              </a:ext>
            </a:extLst>
          </p:cNvPr>
          <p:cNvSpPr txBox="1"/>
          <p:nvPr/>
        </p:nvSpPr>
        <p:spPr>
          <a:xfrm>
            <a:off x="791580" y="1537313"/>
            <a:ext cx="3780420" cy="615553"/>
          </a:xfrm>
          <a:prstGeom prst="rect">
            <a:avLst/>
          </a:prstGeom>
          <a:noFill/>
        </p:spPr>
        <p:txBody>
          <a:bodyPr wrap="square" rtlCol="0">
            <a:spAutoFit/>
          </a:bodyPr>
          <a:lstStyle/>
          <a:p>
            <a:pPr algn="ctr"/>
            <a:r>
              <a:rPr lang="en-US" b="1" dirty="0">
                <a:solidFill>
                  <a:srgbClr val="000000"/>
                </a:solidFill>
              </a:rPr>
              <a:t>CO2 intensity</a:t>
            </a:r>
          </a:p>
          <a:p>
            <a:pPr algn="ctr"/>
            <a:r>
              <a:rPr lang="en-US" sz="1600" dirty="0">
                <a:solidFill>
                  <a:srgbClr val="000000"/>
                </a:solidFill>
              </a:rPr>
              <a:t>CO2 per unit of GDP, kg/USD </a:t>
            </a:r>
            <a:endParaRPr lang="en-US" sz="1400" dirty="0">
              <a:solidFill>
                <a:srgbClr val="000000"/>
              </a:solidFill>
            </a:endParaRPr>
          </a:p>
        </p:txBody>
      </p:sp>
      <p:sp>
        <p:nvSpPr>
          <p:cNvPr id="8" name="TextBox 7">
            <a:extLst>
              <a:ext uri="{FF2B5EF4-FFF2-40B4-BE49-F238E27FC236}">
                <a16:creationId xmlns:a16="http://schemas.microsoft.com/office/drawing/2014/main" id="{C33713B7-9F92-DAE1-5896-08141F18E20E}"/>
              </a:ext>
            </a:extLst>
          </p:cNvPr>
          <p:cNvSpPr txBox="1"/>
          <p:nvPr/>
        </p:nvSpPr>
        <p:spPr>
          <a:xfrm>
            <a:off x="4788000" y="1537312"/>
            <a:ext cx="3996444" cy="615553"/>
          </a:xfrm>
          <a:prstGeom prst="rect">
            <a:avLst/>
          </a:prstGeom>
          <a:noFill/>
        </p:spPr>
        <p:txBody>
          <a:bodyPr wrap="square" rtlCol="0">
            <a:spAutoFit/>
          </a:bodyPr>
          <a:lstStyle/>
          <a:p>
            <a:pPr algn="ctr"/>
            <a:r>
              <a:rPr lang="en-US" b="1" dirty="0">
                <a:solidFill>
                  <a:srgbClr val="000000"/>
                </a:solidFill>
              </a:rPr>
              <a:t>Energy intensity</a:t>
            </a:r>
          </a:p>
          <a:p>
            <a:pPr algn="ctr"/>
            <a:r>
              <a:rPr lang="en-US" sz="1600" dirty="0">
                <a:solidFill>
                  <a:srgbClr val="000000"/>
                </a:solidFill>
              </a:rPr>
              <a:t>Energy supply per unit of GDP, </a:t>
            </a:r>
            <a:r>
              <a:rPr lang="en-US" sz="1600" dirty="0" err="1">
                <a:solidFill>
                  <a:srgbClr val="000000"/>
                </a:solidFill>
              </a:rPr>
              <a:t>ktoe</a:t>
            </a:r>
            <a:r>
              <a:rPr lang="en-US" sz="1600" dirty="0">
                <a:solidFill>
                  <a:srgbClr val="000000"/>
                </a:solidFill>
              </a:rPr>
              <a:t>/USD</a:t>
            </a:r>
            <a:endParaRPr lang="en-US" sz="1400" dirty="0">
              <a:solidFill>
                <a:srgbClr val="000000"/>
              </a:solidFill>
            </a:endParaRPr>
          </a:p>
        </p:txBody>
      </p:sp>
      <p:sp>
        <p:nvSpPr>
          <p:cNvPr id="9" name="TextBox 8">
            <a:extLst>
              <a:ext uri="{FF2B5EF4-FFF2-40B4-BE49-F238E27FC236}">
                <a16:creationId xmlns:a16="http://schemas.microsoft.com/office/drawing/2014/main" id="{8DCCCC6E-B8A8-BB9A-2B16-5E141708FFBE}"/>
              </a:ext>
            </a:extLst>
          </p:cNvPr>
          <p:cNvSpPr txBox="1"/>
          <p:nvPr/>
        </p:nvSpPr>
        <p:spPr>
          <a:xfrm>
            <a:off x="791580" y="6374179"/>
            <a:ext cx="7272808" cy="246221"/>
          </a:xfrm>
          <a:prstGeom prst="rect">
            <a:avLst/>
          </a:prstGeom>
          <a:noFill/>
        </p:spPr>
        <p:txBody>
          <a:bodyPr wrap="square" rtlCol="0">
            <a:spAutoFit/>
          </a:bodyPr>
          <a:lstStyle/>
          <a:p>
            <a:r>
              <a:rPr lang="en-US" sz="1000" dirty="0">
                <a:solidFill>
                  <a:srgbClr val="000000"/>
                </a:solidFill>
              </a:rPr>
              <a:t>Source: OECD Green Growth Indicators; IEA World Energy Statistics and Balances.</a:t>
            </a:r>
          </a:p>
        </p:txBody>
      </p:sp>
      <p:pic>
        <p:nvPicPr>
          <p:cNvPr id="10" name="Picture 9">
            <a:extLst>
              <a:ext uri="{FF2B5EF4-FFF2-40B4-BE49-F238E27FC236}">
                <a16:creationId xmlns:a16="http://schemas.microsoft.com/office/drawing/2014/main" id="{C93073EC-F656-8584-C4A6-1FDC9826D55A}"/>
              </a:ext>
            </a:extLst>
          </p:cNvPr>
          <p:cNvPicPr>
            <a:picLocks noChangeAspect="1"/>
          </p:cNvPicPr>
          <p:nvPr/>
        </p:nvPicPr>
        <p:blipFill>
          <a:blip r:embed="rId2"/>
          <a:stretch>
            <a:fillRect/>
          </a:stretch>
        </p:blipFill>
        <p:spPr>
          <a:xfrm>
            <a:off x="414168" y="2292049"/>
            <a:ext cx="4157832" cy="3962743"/>
          </a:xfrm>
          <a:prstGeom prst="rect">
            <a:avLst/>
          </a:prstGeom>
        </p:spPr>
      </p:pic>
      <p:pic>
        <p:nvPicPr>
          <p:cNvPr id="11" name="Picture 10">
            <a:extLst>
              <a:ext uri="{FF2B5EF4-FFF2-40B4-BE49-F238E27FC236}">
                <a16:creationId xmlns:a16="http://schemas.microsoft.com/office/drawing/2014/main" id="{BA0172C6-702A-8777-B3BF-9F3BDA3FE34D}"/>
              </a:ext>
            </a:extLst>
          </p:cNvPr>
          <p:cNvPicPr>
            <a:picLocks noChangeAspect="1"/>
          </p:cNvPicPr>
          <p:nvPr/>
        </p:nvPicPr>
        <p:blipFill>
          <a:blip r:embed="rId3"/>
          <a:stretch>
            <a:fillRect/>
          </a:stretch>
        </p:blipFill>
        <p:spPr>
          <a:xfrm>
            <a:off x="4866965" y="2304065"/>
            <a:ext cx="3944454" cy="3956647"/>
          </a:xfrm>
          <a:prstGeom prst="rect">
            <a:avLst/>
          </a:prstGeom>
        </p:spPr>
      </p:pic>
    </p:spTree>
    <p:extLst>
      <p:ext uri="{BB962C8B-B14F-4D97-AF65-F5344CB8AC3E}">
        <p14:creationId xmlns:p14="http://schemas.microsoft.com/office/powerpoint/2010/main" val="1802368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CC9497-9CFD-17B0-FAB7-55B77758BEC6}"/>
              </a:ext>
            </a:extLst>
          </p:cNvPr>
          <p:cNvSpPr>
            <a:spLocks noGrp="1"/>
          </p:cNvSpPr>
          <p:nvPr>
            <p:ph type="title"/>
          </p:nvPr>
        </p:nvSpPr>
        <p:spPr/>
        <p:txBody>
          <a:bodyPr/>
          <a:lstStyle/>
          <a:p>
            <a:r>
              <a:rPr lang="en-GB" sz="2600" b="1" dirty="0">
                <a:latin typeface="+mn-lt"/>
                <a:ea typeface="Malgun Gothic" panose="020B0503020000020004" pitchFamily="34" charset="-127"/>
              </a:rPr>
              <a:t>Reliance on coal remains very high</a:t>
            </a:r>
            <a:endParaRPr lang="en-US" sz="2600" dirty="0"/>
          </a:p>
        </p:txBody>
      </p:sp>
      <p:sp>
        <p:nvSpPr>
          <p:cNvPr id="4" name="Slide Number Placeholder 3">
            <a:extLst>
              <a:ext uri="{FF2B5EF4-FFF2-40B4-BE49-F238E27FC236}">
                <a16:creationId xmlns:a16="http://schemas.microsoft.com/office/drawing/2014/main" id="{6358ABD1-31B8-EEAA-19FA-294AA1AB24D8}"/>
              </a:ext>
            </a:extLst>
          </p:cNvPr>
          <p:cNvSpPr>
            <a:spLocks noGrp="1"/>
          </p:cNvSpPr>
          <p:nvPr>
            <p:ph type="sldNum" sz="quarter" idx="12"/>
          </p:nvPr>
        </p:nvSpPr>
        <p:spPr/>
        <p:txBody>
          <a:bodyPr/>
          <a:lstStyle/>
          <a:p>
            <a:pPr>
              <a:defRPr/>
            </a:pPr>
            <a:fld id="{C4749FC6-E57E-42EB-81DF-6B0B9FBE904A}" type="slidenum">
              <a:rPr lang="en-GB" altLang="en-US" smtClean="0"/>
              <a:pPr>
                <a:defRPr/>
              </a:pPr>
              <a:t>22</a:t>
            </a:fld>
            <a:endParaRPr lang="en-GB" altLang="en-US" dirty="0"/>
          </a:p>
        </p:txBody>
      </p:sp>
      <p:sp>
        <p:nvSpPr>
          <p:cNvPr id="5" name="TextBox 4">
            <a:extLst>
              <a:ext uri="{FF2B5EF4-FFF2-40B4-BE49-F238E27FC236}">
                <a16:creationId xmlns:a16="http://schemas.microsoft.com/office/drawing/2014/main" id="{44B6223C-93AA-28C0-95F3-A7EE3D78BA4E}"/>
              </a:ext>
            </a:extLst>
          </p:cNvPr>
          <p:cNvSpPr txBox="1"/>
          <p:nvPr/>
        </p:nvSpPr>
        <p:spPr>
          <a:xfrm>
            <a:off x="467545" y="1407063"/>
            <a:ext cx="7968042" cy="615553"/>
          </a:xfrm>
          <a:prstGeom prst="rect">
            <a:avLst/>
          </a:prstGeom>
          <a:noFill/>
        </p:spPr>
        <p:txBody>
          <a:bodyPr wrap="square" rtlCol="0">
            <a:spAutoFit/>
          </a:bodyPr>
          <a:lstStyle/>
          <a:p>
            <a:pPr algn="ctr"/>
            <a:r>
              <a:rPr lang="en-US" b="1" dirty="0">
                <a:solidFill>
                  <a:srgbClr val="000000"/>
                </a:solidFill>
              </a:rPr>
              <a:t>Energy mix</a:t>
            </a:r>
          </a:p>
          <a:p>
            <a:pPr algn="ctr"/>
            <a:r>
              <a:rPr lang="en-US" sz="1600" dirty="0">
                <a:solidFill>
                  <a:srgbClr val="000000"/>
                </a:solidFill>
              </a:rPr>
              <a:t>Share of coal in total energy supply, %</a:t>
            </a:r>
          </a:p>
        </p:txBody>
      </p:sp>
      <p:sp>
        <p:nvSpPr>
          <p:cNvPr id="6" name="TextBox 5">
            <a:extLst>
              <a:ext uri="{FF2B5EF4-FFF2-40B4-BE49-F238E27FC236}">
                <a16:creationId xmlns:a16="http://schemas.microsoft.com/office/drawing/2014/main" id="{F99BF85C-068D-0F6D-E8D9-B6A942F0A140}"/>
              </a:ext>
            </a:extLst>
          </p:cNvPr>
          <p:cNvSpPr txBox="1"/>
          <p:nvPr/>
        </p:nvSpPr>
        <p:spPr>
          <a:xfrm>
            <a:off x="683568" y="6257827"/>
            <a:ext cx="7272808" cy="246221"/>
          </a:xfrm>
          <a:prstGeom prst="rect">
            <a:avLst/>
          </a:prstGeom>
          <a:noFill/>
        </p:spPr>
        <p:txBody>
          <a:bodyPr wrap="square" rtlCol="0">
            <a:spAutoFit/>
          </a:bodyPr>
          <a:lstStyle/>
          <a:p>
            <a:r>
              <a:rPr lang="en-US" sz="1000" dirty="0">
                <a:solidFill>
                  <a:srgbClr val="000000"/>
                </a:solidFill>
              </a:rPr>
              <a:t>Source: IEA (2022), IEA World Energy Statistics and Balances.</a:t>
            </a:r>
          </a:p>
        </p:txBody>
      </p:sp>
      <p:pic>
        <p:nvPicPr>
          <p:cNvPr id="2" name="Picture 1">
            <a:extLst>
              <a:ext uri="{FF2B5EF4-FFF2-40B4-BE49-F238E27FC236}">
                <a16:creationId xmlns:a16="http://schemas.microsoft.com/office/drawing/2014/main" id="{7B6721CE-C5CA-2B35-E2ED-F225CF55E150}"/>
              </a:ext>
            </a:extLst>
          </p:cNvPr>
          <p:cNvPicPr>
            <a:picLocks noChangeAspect="1"/>
          </p:cNvPicPr>
          <p:nvPr/>
        </p:nvPicPr>
        <p:blipFill>
          <a:blip r:embed="rId2"/>
          <a:stretch>
            <a:fillRect/>
          </a:stretch>
        </p:blipFill>
        <p:spPr>
          <a:xfrm>
            <a:off x="453125" y="1997201"/>
            <a:ext cx="8187638" cy="4035902"/>
          </a:xfrm>
          <a:prstGeom prst="rect">
            <a:avLst/>
          </a:prstGeom>
        </p:spPr>
      </p:pic>
    </p:spTree>
    <p:extLst>
      <p:ext uri="{BB962C8B-B14F-4D97-AF65-F5344CB8AC3E}">
        <p14:creationId xmlns:p14="http://schemas.microsoft.com/office/powerpoint/2010/main" val="2894347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CC9497-9CFD-17B0-FAB7-55B77758BEC6}"/>
              </a:ext>
            </a:extLst>
          </p:cNvPr>
          <p:cNvSpPr>
            <a:spLocks noGrp="1"/>
          </p:cNvSpPr>
          <p:nvPr>
            <p:ph type="title"/>
          </p:nvPr>
        </p:nvSpPr>
        <p:spPr/>
        <p:txBody>
          <a:bodyPr/>
          <a:lstStyle/>
          <a:p>
            <a:r>
              <a:rPr lang="en-GB" sz="2600" b="1" dirty="0">
                <a:latin typeface="+mn-lt"/>
                <a:ea typeface="Malgun Gothic" panose="020B0503020000020004" pitchFamily="34" charset="-127"/>
              </a:rPr>
              <a:t>Effective carbon tax rates are among the lowest in the OECD</a:t>
            </a:r>
            <a:endParaRPr lang="en-US" sz="2600" b="1" dirty="0">
              <a:latin typeface="+mn-lt"/>
              <a:ea typeface="Malgun Gothic" panose="020B0503020000020004" pitchFamily="34" charset="-127"/>
            </a:endParaRPr>
          </a:p>
        </p:txBody>
      </p:sp>
      <p:sp>
        <p:nvSpPr>
          <p:cNvPr id="4" name="Slide Number Placeholder 3">
            <a:extLst>
              <a:ext uri="{FF2B5EF4-FFF2-40B4-BE49-F238E27FC236}">
                <a16:creationId xmlns:a16="http://schemas.microsoft.com/office/drawing/2014/main" id="{6358ABD1-31B8-EEAA-19FA-294AA1AB24D8}"/>
              </a:ext>
            </a:extLst>
          </p:cNvPr>
          <p:cNvSpPr>
            <a:spLocks noGrp="1"/>
          </p:cNvSpPr>
          <p:nvPr>
            <p:ph type="sldNum" sz="quarter" idx="12"/>
          </p:nvPr>
        </p:nvSpPr>
        <p:spPr/>
        <p:txBody>
          <a:bodyPr/>
          <a:lstStyle/>
          <a:p>
            <a:pPr>
              <a:defRPr/>
            </a:pPr>
            <a:fld id="{C4749FC6-E57E-42EB-81DF-6B0B9FBE904A}" type="slidenum">
              <a:rPr lang="en-GB" altLang="en-US" smtClean="0"/>
              <a:pPr>
                <a:defRPr/>
              </a:pPr>
              <a:t>23</a:t>
            </a:fld>
            <a:endParaRPr lang="en-GB" altLang="en-US" dirty="0"/>
          </a:p>
        </p:txBody>
      </p:sp>
      <p:sp>
        <p:nvSpPr>
          <p:cNvPr id="2" name="TextBox 1">
            <a:extLst>
              <a:ext uri="{FF2B5EF4-FFF2-40B4-BE49-F238E27FC236}">
                <a16:creationId xmlns:a16="http://schemas.microsoft.com/office/drawing/2014/main" id="{91AF67B1-434F-C6BF-160E-C1CA44526C21}"/>
              </a:ext>
            </a:extLst>
          </p:cNvPr>
          <p:cNvSpPr txBox="1"/>
          <p:nvPr/>
        </p:nvSpPr>
        <p:spPr>
          <a:xfrm>
            <a:off x="755576" y="6124575"/>
            <a:ext cx="7272808" cy="553998"/>
          </a:xfrm>
          <a:prstGeom prst="rect">
            <a:avLst/>
          </a:prstGeom>
          <a:noFill/>
        </p:spPr>
        <p:txBody>
          <a:bodyPr wrap="square" rtlCol="0">
            <a:spAutoFit/>
          </a:bodyPr>
          <a:lstStyle/>
          <a:p>
            <a:r>
              <a:rPr lang="en-US" sz="1000">
                <a:solidFill>
                  <a:srgbClr val="000000"/>
                </a:solidFill>
              </a:rPr>
              <a:t>Note: OECD </a:t>
            </a:r>
            <a:r>
              <a:rPr lang="en-US" sz="1000" dirty="0">
                <a:solidFill>
                  <a:srgbClr val="000000"/>
                </a:solidFill>
              </a:rPr>
              <a:t>is a simple arithmetic average.</a:t>
            </a:r>
          </a:p>
          <a:p>
            <a:r>
              <a:rPr lang="en-US" sz="1000" dirty="0">
                <a:solidFill>
                  <a:srgbClr val="000000"/>
                </a:solidFill>
              </a:rPr>
              <a:t>Source: OECD (2022), Pricing Greenhouse Gas Emissions: Turning Climate Targets into Climate Action, OECD Series on Carbon Pricing and Energy Taxation, OECD Publishing, Paris</a:t>
            </a:r>
          </a:p>
        </p:txBody>
      </p:sp>
      <p:sp>
        <p:nvSpPr>
          <p:cNvPr id="5" name="TextBox 4">
            <a:extLst>
              <a:ext uri="{FF2B5EF4-FFF2-40B4-BE49-F238E27FC236}">
                <a16:creationId xmlns:a16="http://schemas.microsoft.com/office/drawing/2014/main" id="{B9BEC71D-A250-A8DD-83E5-9734D03C939B}"/>
              </a:ext>
            </a:extLst>
          </p:cNvPr>
          <p:cNvSpPr txBox="1"/>
          <p:nvPr/>
        </p:nvSpPr>
        <p:spPr>
          <a:xfrm>
            <a:off x="467545" y="1407063"/>
            <a:ext cx="7968042" cy="892552"/>
          </a:xfrm>
          <a:prstGeom prst="rect">
            <a:avLst/>
          </a:prstGeom>
          <a:noFill/>
        </p:spPr>
        <p:txBody>
          <a:bodyPr wrap="square" rtlCol="0">
            <a:spAutoFit/>
          </a:bodyPr>
          <a:lstStyle/>
          <a:p>
            <a:pPr algn="ctr"/>
            <a:r>
              <a:rPr lang="en-US" b="1" dirty="0">
                <a:solidFill>
                  <a:srgbClr val="000000"/>
                </a:solidFill>
              </a:rPr>
              <a:t>Percentage of GHG emissions subject to a positive Net Effective Carbon Rate (ECR), 2021</a:t>
            </a:r>
          </a:p>
          <a:p>
            <a:pPr algn="ctr"/>
            <a:r>
              <a:rPr lang="en-US" sz="1600" dirty="0">
                <a:solidFill>
                  <a:srgbClr val="000000"/>
                </a:solidFill>
              </a:rPr>
              <a:t>At above EUR 60 per </a:t>
            </a:r>
            <a:r>
              <a:rPr lang="en-US" sz="1600" dirty="0" err="1">
                <a:solidFill>
                  <a:srgbClr val="000000"/>
                </a:solidFill>
              </a:rPr>
              <a:t>tonne</a:t>
            </a:r>
            <a:r>
              <a:rPr lang="en-US" sz="1600" dirty="0">
                <a:solidFill>
                  <a:srgbClr val="000000"/>
                </a:solidFill>
              </a:rPr>
              <a:t> of CO2e</a:t>
            </a:r>
          </a:p>
        </p:txBody>
      </p:sp>
      <p:pic>
        <p:nvPicPr>
          <p:cNvPr id="6" name="Picture 5">
            <a:extLst>
              <a:ext uri="{FF2B5EF4-FFF2-40B4-BE49-F238E27FC236}">
                <a16:creationId xmlns:a16="http://schemas.microsoft.com/office/drawing/2014/main" id="{41AA748D-52AC-4185-6DE5-A6822D702FC1}"/>
              </a:ext>
            </a:extLst>
          </p:cNvPr>
          <p:cNvPicPr>
            <a:picLocks noChangeAspect="1"/>
          </p:cNvPicPr>
          <p:nvPr/>
        </p:nvPicPr>
        <p:blipFill>
          <a:blip r:embed="rId2"/>
          <a:stretch>
            <a:fillRect/>
          </a:stretch>
        </p:blipFill>
        <p:spPr>
          <a:xfrm>
            <a:off x="486901" y="2280674"/>
            <a:ext cx="8218120" cy="3645724"/>
          </a:xfrm>
          <a:prstGeom prst="rect">
            <a:avLst/>
          </a:prstGeom>
        </p:spPr>
      </p:pic>
    </p:spTree>
    <p:extLst>
      <p:ext uri="{BB962C8B-B14F-4D97-AF65-F5344CB8AC3E}">
        <p14:creationId xmlns:p14="http://schemas.microsoft.com/office/powerpoint/2010/main" val="883247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CC9497-9CFD-17B0-FAB7-55B77758BEC6}"/>
              </a:ext>
            </a:extLst>
          </p:cNvPr>
          <p:cNvSpPr>
            <a:spLocks noGrp="1"/>
          </p:cNvSpPr>
          <p:nvPr>
            <p:ph type="title"/>
          </p:nvPr>
        </p:nvSpPr>
        <p:spPr>
          <a:xfrm>
            <a:off x="1079999" y="237600"/>
            <a:ext cx="7560763" cy="1022400"/>
          </a:xfrm>
        </p:spPr>
        <p:txBody>
          <a:bodyPr/>
          <a:lstStyle/>
          <a:p>
            <a:r>
              <a:rPr lang="en-US" sz="2600" b="1" dirty="0" err="1">
                <a:latin typeface="+mn-lt"/>
                <a:ea typeface="Malgun Gothic" panose="020B0503020000020004" pitchFamily="34" charset="-127"/>
              </a:rPr>
              <a:t>Labour</a:t>
            </a:r>
            <a:r>
              <a:rPr lang="en-US" sz="2600" b="1" dirty="0">
                <a:latin typeface="+mn-lt"/>
                <a:ea typeface="Malgun Gothic" panose="020B0503020000020004" pitchFamily="34" charset="-127"/>
              </a:rPr>
              <a:t> reallocation will continue with some regions and sectors more at risk</a:t>
            </a:r>
          </a:p>
        </p:txBody>
      </p:sp>
      <p:sp>
        <p:nvSpPr>
          <p:cNvPr id="4" name="Slide Number Placeholder 3">
            <a:extLst>
              <a:ext uri="{FF2B5EF4-FFF2-40B4-BE49-F238E27FC236}">
                <a16:creationId xmlns:a16="http://schemas.microsoft.com/office/drawing/2014/main" id="{6358ABD1-31B8-EEAA-19FA-294AA1AB24D8}"/>
              </a:ext>
            </a:extLst>
          </p:cNvPr>
          <p:cNvSpPr>
            <a:spLocks noGrp="1"/>
          </p:cNvSpPr>
          <p:nvPr>
            <p:ph type="sldNum" sz="quarter" idx="12"/>
          </p:nvPr>
        </p:nvSpPr>
        <p:spPr/>
        <p:txBody>
          <a:bodyPr/>
          <a:lstStyle/>
          <a:p>
            <a:pPr>
              <a:defRPr/>
            </a:pPr>
            <a:fld id="{C4749FC6-E57E-42EB-81DF-6B0B9FBE904A}" type="slidenum">
              <a:rPr lang="en-GB" altLang="en-US" smtClean="0"/>
              <a:pPr>
                <a:defRPr/>
              </a:pPr>
              <a:t>24</a:t>
            </a:fld>
            <a:endParaRPr lang="en-GB" altLang="en-US" dirty="0"/>
          </a:p>
        </p:txBody>
      </p:sp>
      <p:sp>
        <p:nvSpPr>
          <p:cNvPr id="2" name="TextBox 1">
            <a:extLst>
              <a:ext uri="{FF2B5EF4-FFF2-40B4-BE49-F238E27FC236}">
                <a16:creationId xmlns:a16="http://schemas.microsoft.com/office/drawing/2014/main" id="{9D9DA6C3-5441-381F-B459-413D38388703}"/>
              </a:ext>
            </a:extLst>
          </p:cNvPr>
          <p:cNvSpPr txBox="1"/>
          <p:nvPr/>
        </p:nvSpPr>
        <p:spPr>
          <a:xfrm>
            <a:off x="467545" y="1407063"/>
            <a:ext cx="7968042" cy="615553"/>
          </a:xfrm>
          <a:prstGeom prst="rect">
            <a:avLst/>
          </a:prstGeom>
          <a:noFill/>
        </p:spPr>
        <p:txBody>
          <a:bodyPr wrap="square" rtlCol="0">
            <a:spAutoFit/>
          </a:bodyPr>
          <a:lstStyle/>
          <a:p>
            <a:pPr algn="ctr"/>
            <a:r>
              <a:rPr lang="en-US" b="1" dirty="0">
                <a:solidFill>
                  <a:srgbClr val="000000"/>
                </a:solidFill>
              </a:rPr>
              <a:t>Share of jobs at risk of job losses related to climate mitigation</a:t>
            </a:r>
          </a:p>
          <a:p>
            <a:pPr algn="ctr"/>
            <a:r>
              <a:rPr lang="en-US" sz="1600" dirty="0">
                <a:solidFill>
                  <a:srgbClr val="000000"/>
                </a:solidFill>
              </a:rPr>
              <a:t>% of total regional employment, 2019</a:t>
            </a:r>
          </a:p>
        </p:txBody>
      </p:sp>
      <p:sp>
        <p:nvSpPr>
          <p:cNvPr id="5" name="TextBox 4">
            <a:extLst>
              <a:ext uri="{FF2B5EF4-FFF2-40B4-BE49-F238E27FC236}">
                <a16:creationId xmlns:a16="http://schemas.microsoft.com/office/drawing/2014/main" id="{28590F89-316E-640A-1249-1E78786B66D3}"/>
              </a:ext>
            </a:extLst>
          </p:cNvPr>
          <p:cNvSpPr txBox="1"/>
          <p:nvPr/>
        </p:nvSpPr>
        <p:spPr>
          <a:xfrm>
            <a:off x="815162" y="6165692"/>
            <a:ext cx="7272808" cy="246221"/>
          </a:xfrm>
          <a:prstGeom prst="rect">
            <a:avLst/>
          </a:prstGeom>
          <a:noFill/>
        </p:spPr>
        <p:txBody>
          <a:bodyPr wrap="square" rtlCol="0">
            <a:spAutoFit/>
          </a:bodyPr>
          <a:lstStyle/>
          <a:p>
            <a:r>
              <a:rPr lang="en-US" sz="1000" dirty="0">
                <a:solidFill>
                  <a:srgbClr val="000000"/>
                </a:solidFill>
              </a:rPr>
              <a:t>Source: Eurostat database; OECD Regional Statistics database.</a:t>
            </a:r>
          </a:p>
        </p:txBody>
      </p:sp>
      <p:pic>
        <p:nvPicPr>
          <p:cNvPr id="7" name="Picture 6">
            <a:extLst>
              <a:ext uri="{FF2B5EF4-FFF2-40B4-BE49-F238E27FC236}">
                <a16:creationId xmlns:a16="http://schemas.microsoft.com/office/drawing/2014/main" id="{F8A74C02-402E-4EC8-8467-B7E07AA3A10A}"/>
              </a:ext>
            </a:extLst>
          </p:cNvPr>
          <p:cNvPicPr>
            <a:picLocks noChangeAspect="1"/>
          </p:cNvPicPr>
          <p:nvPr/>
        </p:nvPicPr>
        <p:blipFill>
          <a:blip r:embed="rId2"/>
          <a:stretch>
            <a:fillRect/>
          </a:stretch>
        </p:blipFill>
        <p:spPr>
          <a:xfrm>
            <a:off x="583439" y="2148516"/>
            <a:ext cx="7852148" cy="3707148"/>
          </a:xfrm>
          <a:prstGeom prst="rect">
            <a:avLst/>
          </a:prstGeom>
        </p:spPr>
      </p:pic>
    </p:spTree>
    <p:extLst>
      <p:ext uri="{BB962C8B-B14F-4D97-AF65-F5344CB8AC3E}">
        <p14:creationId xmlns:p14="http://schemas.microsoft.com/office/powerpoint/2010/main" val="403398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D195E-6A8E-9548-8AB3-77F741B22DB1}"/>
              </a:ext>
            </a:extLst>
          </p:cNvPr>
          <p:cNvSpPr>
            <a:spLocks noGrp="1"/>
          </p:cNvSpPr>
          <p:nvPr>
            <p:ph type="ctrTitle"/>
          </p:nvPr>
        </p:nvSpPr>
        <p:spPr>
          <a:xfrm>
            <a:off x="1187624" y="2636912"/>
            <a:ext cx="7164440" cy="1207318"/>
          </a:xfrm>
        </p:spPr>
        <p:txBody>
          <a:bodyPr/>
          <a:lstStyle/>
          <a:p>
            <a:r>
              <a:rPr lang="fr-FR" sz="3600" dirty="0"/>
              <a:t>Public </a:t>
            </a:r>
            <a:r>
              <a:rPr lang="fr-FR" sz="3600" dirty="0" err="1"/>
              <a:t>governance</a:t>
            </a:r>
            <a:r>
              <a:rPr lang="fr-FR" sz="3600" dirty="0"/>
              <a:t> </a:t>
            </a:r>
            <a:r>
              <a:rPr lang="fr-FR" sz="3600" dirty="0" err="1"/>
              <a:t>review</a:t>
            </a:r>
            <a:r>
              <a:rPr lang="fr-FR" sz="3600" dirty="0"/>
              <a:t> of the </a:t>
            </a:r>
            <a:r>
              <a:rPr lang="fr-FR" sz="3600" dirty="0" err="1"/>
              <a:t>czech</a:t>
            </a:r>
            <a:r>
              <a:rPr lang="fr-FR" sz="3600" dirty="0"/>
              <a:t> </a:t>
            </a:r>
            <a:r>
              <a:rPr lang="fr-FR" sz="3600" dirty="0" err="1"/>
              <a:t>republic</a:t>
            </a:r>
            <a:endParaRPr lang="en-US" sz="3600" dirty="0"/>
          </a:p>
        </p:txBody>
      </p:sp>
    </p:spTree>
    <p:extLst>
      <p:ext uri="{BB962C8B-B14F-4D97-AF65-F5344CB8AC3E}">
        <p14:creationId xmlns:p14="http://schemas.microsoft.com/office/powerpoint/2010/main" val="498582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4395CC-6E75-200A-6730-BBF8A4DFA8BD}"/>
              </a:ext>
            </a:extLst>
          </p:cNvPr>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defPPr>
              <a:defRPr lang="en-US"/>
            </a:defPPr>
            <a:lvl1pPr marL="0" algn="r" defTabSz="914400" rtl="0" eaLnBrk="1" latinLnBrk="0" hangingPunct="1">
              <a:defRPr sz="1000" kern="1200" baseline="0">
                <a:solidFill>
                  <a:schemeClr val="bg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47E543-827A-4CB2-85BD-08F43BA6D453}" type="slidenum">
              <a:rPr lang="en-GB" smtClean="0"/>
              <a:pPr/>
              <a:t>26</a:t>
            </a:fld>
            <a:endParaRPr lang="en-GB"/>
          </a:p>
        </p:txBody>
      </p:sp>
      <p:sp>
        <p:nvSpPr>
          <p:cNvPr id="4" name="Title 3">
            <a:extLst>
              <a:ext uri="{FF2B5EF4-FFF2-40B4-BE49-F238E27FC236}">
                <a16:creationId xmlns:a16="http://schemas.microsoft.com/office/drawing/2014/main" id="{1E2C75FD-424D-9220-3C5B-081A1EB32377}"/>
              </a:ext>
            </a:extLst>
          </p:cNvPr>
          <p:cNvSpPr>
            <a:spLocks noGrp="1"/>
          </p:cNvSpPr>
          <p:nvPr>
            <p:ph type="title"/>
          </p:nvPr>
        </p:nvSpPr>
        <p:spPr/>
        <p:txBody>
          <a:bodyPr vert="horz" wrap="square" lIns="68580" tIns="34290" rIns="68580" bIns="34290" numCol="1" rtlCol="0" anchor="ctr" anchorCtr="0" compatLnSpc="1">
            <a:prstTxWarp prst="textNoShape">
              <a:avLst/>
            </a:prstTxWarp>
            <a:noAutofit/>
          </a:bodyPr>
          <a:lstStyle/>
          <a:p>
            <a:r>
              <a:rPr lang="en-US" sz="2400" b="1" dirty="0">
                <a:latin typeface="+mn-lt"/>
                <a:ea typeface="Malgun Gothic" panose="020B0503020000020004" pitchFamily="34" charset="-127"/>
              </a:rPr>
              <a:t>Fragmented territorial and municipal administrations undermine policy    </a:t>
            </a:r>
            <a:br>
              <a:rPr lang="en-US" sz="2400" b="1" dirty="0">
                <a:latin typeface="+mn-lt"/>
                <a:ea typeface="Malgun Gothic" panose="020B0503020000020004" pitchFamily="34" charset="-127"/>
              </a:rPr>
            </a:br>
            <a:r>
              <a:rPr lang="en-US" sz="2400" b="1" dirty="0">
                <a:latin typeface="+mn-lt"/>
                <a:ea typeface="Malgun Gothic" panose="020B0503020000020004" pitchFamily="34" charset="-127"/>
              </a:rPr>
              <a:t>co-ordination</a:t>
            </a:r>
          </a:p>
        </p:txBody>
      </p:sp>
      <p:sp>
        <p:nvSpPr>
          <p:cNvPr id="17" name="Rectangle 16">
            <a:extLst>
              <a:ext uri="{FF2B5EF4-FFF2-40B4-BE49-F238E27FC236}">
                <a16:creationId xmlns:a16="http://schemas.microsoft.com/office/drawing/2014/main" id="{B4FE5AAD-33A0-67C1-D033-18C0875B02E6}"/>
              </a:ext>
            </a:extLst>
          </p:cNvPr>
          <p:cNvSpPr/>
          <p:nvPr/>
        </p:nvSpPr>
        <p:spPr>
          <a:xfrm>
            <a:off x="611560" y="6481900"/>
            <a:ext cx="621069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tx1"/>
                </a:solidFill>
              </a:rPr>
              <a:t>Source: </a:t>
            </a:r>
            <a:r>
              <a:rPr lang="en-US" sz="1000" dirty="0">
                <a:solidFill>
                  <a:schemeClr val="tx1"/>
                </a:solidFill>
              </a:rPr>
              <a:t>OECD (2021), Subnational governments in OECD countries: Key data (brochure), OECD, Paris, www.oecd.org/regional/regional-policy ; Database: http://dx.doi.org/10.1787/region-data-en </a:t>
            </a:r>
            <a:r>
              <a:rPr lang="fr-FR" sz="1000" dirty="0">
                <a:solidFill>
                  <a:schemeClr val="tx1"/>
                </a:solidFill>
              </a:rPr>
              <a:t> </a:t>
            </a:r>
            <a:endParaRPr lang="en-US" sz="1000" dirty="0">
              <a:solidFill>
                <a:schemeClr val="tx1"/>
              </a:solidFill>
            </a:endParaRPr>
          </a:p>
        </p:txBody>
      </p:sp>
      <p:sp>
        <p:nvSpPr>
          <p:cNvPr id="19" name="Rectangle 18">
            <a:extLst>
              <a:ext uri="{FF2B5EF4-FFF2-40B4-BE49-F238E27FC236}">
                <a16:creationId xmlns:a16="http://schemas.microsoft.com/office/drawing/2014/main" id="{F21E8376-B3F9-7CBF-D374-1DC2A4963598}"/>
              </a:ext>
            </a:extLst>
          </p:cNvPr>
          <p:cNvSpPr/>
          <p:nvPr/>
        </p:nvSpPr>
        <p:spPr>
          <a:xfrm flipV="1">
            <a:off x="1199360" y="4970934"/>
            <a:ext cx="204287" cy="122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C2CA887-BA86-4D0E-A0AF-615EC4D3B361}"/>
              </a:ext>
            </a:extLst>
          </p:cNvPr>
          <p:cNvSpPr/>
          <p:nvPr/>
        </p:nvSpPr>
        <p:spPr>
          <a:xfrm>
            <a:off x="1023841" y="4797152"/>
            <a:ext cx="639072" cy="169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lumMod val="50000"/>
                  </a:schemeClr>
                </a:solidFill>
                <a:latin typeface="+mj-lt"/>
              </a:rPr>
              <a:t>1,710</a:t>
            </a:r>
            <a:endParaRPr lang="en-US" sz="1100" b="1" dirty="0">
              <a:solidFill>
                <a:schemeClr val="tx1">
                  <a:lumMod val="50000"/>
                </a:schemeClr>
              </a:solidFill>
              <a:latin typeface="+mj-lt"/>
            </a:endParaRPr>
          </a:p>
        </p:txBody>
      </p:sp>
      <p:sp>
        <p:nvSpPr>
          <p:cNvPr id="2" name="TextBox 1">
            <a:extLst>
              <a:ext uri="{FF2B5EF4-FFF2-40B4-BE49-F238E27FC236}">
                <a16:creationId xmlns:a16="http://schemas.microsoft.com/office/drawing/2014/main" id="{C6C3C127-BF33-F6B3-8ED9-7163D477FA67}"/>
              </a:ext>
            </a:extLst>
          </p:cNvPr>
          <p:cNvSpPr txBox="1"/>
          <p:nvPr/>
        </p:nvSpPr>
        <p:spPr>
          <a:xfrm>
            <a:off x="493469" y="1389785"/>
            <a:ext cx="8280919" cy="369332"/>
          </a:xfrm>
          <a:prstGeom prst="rect">
            <a:avLst/>
          </a:prstGeom>
          <a:noFill/>
        </p:spPr>
        <p:txBody>
          <a:bodyPr wrap="square" rtlCol="0">
            <a:spAutoFit/>
          </a:bodyPr>
          <a:lstStyle/>
          <a:p>
            <a:pPr algn="ctr"/>
            <a:r>
              <a:rPr lang="en-GB" b="1" dirty="0">
                <a:solidFill>
                  <a:srgbClr val="000000"/>
                </a:solidFill>
              </a:rPr>
              <a:t>Municipality sizes, OECD and EU (number of inhabitants, 2020)</a:t>
            </a:r>
            <a:endParaRPr lang="en-US" b="1" dirty="0">
              <a:solidFill>
                <a:srgbClr val="000000"/>
              </a:solidFill>
            </a:endParaRPr>
          </a:p>
        </p:txBody>
      </p:sp>
      <p:graphicFrame>
        <p:nvGraphicFramePr>
          <p:cNvPr id="6" name="Chart 5">
            <a:extLst>
              <a:ext uri="{FF2B5EF4-FFF2-40B4-BE49-F238E27FC236}">
                <a16:creationId xmlns:a16="http://schemas.microsoft.com/office/drawing/2014/main" id="{89C9376E-0A2F-48C6-9C13-7C8148F774DD}"/>
              </a:ext>
            </a:extLst>
          </p:cNvPr>
          <p:cNvGraphicFramePr>
            <a:graphicFrameLocks/>
          </p:cNvGraphicFramePr>
          <p:nvPr>
            <p:extLst>
              <p:ext uri="{D42A27DB-BD31-4B8C-83A1-F6EECF244321}">
                <p14:modId xmlns:p14="http://schemas.microsoft.com/office/powerpoint/2010/main" val="3276020554"/>
              </p:ext>
            </p:extLst>
          </p:nvPr>
        </p:nvGraphicFramePr>
        <p:xfrm>
          <a:off x="624522" y="1574451"/>
          <a:ext cx="8149866" cy="462568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EAC6E295-F4F4-4E76-52D0-888080B56DE2}"/>
              </a:ext>
            </a:extLst>
          </p:cNvPr>
          <p:cNvSpPr/>
          <p:nvPr/>
        </p:nvSpPr>
        <p:spPr>
          <a:xfrm>
            <a:off x="7919539" y="1888902"/>
            <a:ext cx="957627" cy="314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lumMod val="50000"/>
                  </a:schemeClr>
                </a:solidFill>
                <a:latin typeface="+mj-lt"/>
              </a:rPr>
              <a:t>228,801</a:t>
            </a:r>
          </a:p>
          <a:p>
            <a:pPr algn="ctr"/>
            <a:r>
              <a:rPr lang="fr-FR" sz="1100" b="1" dirty="0">
                <a:solidFill>
                  <a:schemeClr val="tx1">
                    <a:lumMod val="50000"/>
                  </a:schemeClr>
                </a:solidFill>
                <a:latin typeface="+mj-lt"/>
              </a:rPr>
              <a:t>^</a:t>
            </a:r>
          </a:p>
          <a:p>
            <a:pPr algn="ctr"/>
            <a:endParaRPr lang="en-US" sz="1100" b="1" dirty="0">
              <a:solidFill>
                <a:schemeClr val="tx1">
                  <a:lumMod val="50000"/>
                </a:schemeClr>
              </a:solidFill>
              <a:latin typeface="+mj-lt"/>
            </a:endParaRPr>
          </a:p>
        </p:txBody>
      </p:sp>
    </p:spTree>
    <p:extLst>
      <p:ext uri="{BB962C8B-B14F-4D97-AF65-F5344CB8AC3E}">
        <p14:creationId xmlns:p14="http://schemas.microsoft.com/office/powerpoint/2010/main" val="1216030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63A706-BFC5-DE49-9464-017B2FBBD77D}"/>
              </a:ext>
            </a:extLst>
          </p:cNvPr>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defPPr>
              <a:defRPr lang="en-US"/>
            </a:defPPr>
            <a:lvl1pPr marL="0" algn="r" defTabSz="914400" rtl="0" eaLnBrk="1" latinLnBrk="0" hangingPunct="1">
              <a:defRPr sz="1000" kern="1200" baseline="0">
                <a:solidFill>
                  <a:schemeClr val="bg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47E543-827A-4CB2-85BD-08F43BA6D453}" type="slidenum">
              <a:rPr lang="en-GB" smtClean="0"/>
              <a:pPr/>
              <a:t>27</a:t>
            </a:fld>
            <a:endParaRPr lang="en-GB"/>
          </a:p>
        </p:txBody>
      </p:sp>
      <p:sp>
        <p:nvSpPr>
          <p:cNvPr id="20" name="Rectangle 19">
            <a:extLst>
              <a:ext uri="{FF2B5EF4-FFF2-40B4-BE49-F238E27FC236}">
                <a16:creationId xmlns:a16="http://schemas.microsoft.com/office/drawing/2014/main" id="{89ABA29F-E627-5C62-7985-9C427A2CD4E9}"/>
              </a:ext>
            </a:extLst>
          </p:cNvPr>
          <p:cNvSpPr/>
          <p:nvPr/>
        </p:nvSpPr>
        <p:spPr>
          <a:xfrm>
            <a:off x="4572000" y="1685773"/>
            <a:ext cx="2916324" cy="108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2"/>
                </a:solidFill>
              </a:rPr>
              <a:t>OECD </a:t>
            </a:r>
            <a:r>
              <a:rPr lang="fr-FR" sz="900" b="1" dirty="0" err="1">
                <a:solidFill>
                  <a:schemeClr val="tx2"/>
                </a:solidFill>
              </a:rPr>
              <a:t>Average</a:t>
            </a:r>
            <a:endParaRPr lang="en-US" sz="900" b="1" dirty="0">
              <a:solidFill>
                <a:schemeClr val="tx2"/>
              </a:solidFill>
            </a:endParaRPr>
          </a:p>
        </p:txBody>
      </p:sp>
      <p:sp>
        <p:nvSpPr>
          <p:cNvPr id="23" name="Rectangle 22">
            <a:extLst>
              <a:ext uri="{FF2B5EF4-FFF2-40B4-BE49-F238E27FC236}">
                <a16:creationId xmlns:a16="http://schemas.microsoft.com/office/drawing/2014/main" id="{F3F2746A-7707-7F35-D362-8D4A07B7F078}"/>
              </a:ext>
            </a:extLst>
          </p:cNvPr>
          <p:cNvSpPr/>
          <p:nvPr/>
        </p:nvSpPr>
        <p:spPr>
          <a:xfrm>
            <a:off x="395536" y="6442200"/>
            <a:ext cx="3186354" cy="18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tx1"/>
                </a:solidFill>
              </a:rPr>
              <a:t>Source: OECD (2021), </a:t>
            </a:r>
            <a:r>
              <a:rPr lang="fr-FR" sz="1000" dirty="0" err="1">
                <a:solidFill>
                  <a:schemeClr val="tx1"/>
                </a:solidFill>
              </a:rPr>
              <a:t>Government</a:t>
            </a:r>
            <a:r>
              <a:rPr lang="fr-FR" sz="1000" dirty="0">
                <a:solidFill>
                  <a:schemeClr val="tx1"/>
                </a:solidFill>
              </a:rPr>
              <a:t> at a </a:t>
            </a:r>
            <a:r>
              <a:rPr lang="fr-FR" sz="1000" dirty="0" err="1">
                <a:solidFill>
                  <a:schemeClr val="tx1"/>
                </a:solidFill>
              </a:rPr>
              <a:t>Glance</a:t>
            </a:r>
            <a:r>
              <a:rPr lang="fr-FR" sz="1000" dirty="0">
                <a:solidFill>
                  <a:schemeClr val="tx1"/>
                </a:solidFill>
              </a:rPr>
              <a:t>.</a:t>
            </a:r>
            <a:endParaRPr lang="en-US" sz="1000" dirty="0">
              <a:solidFill>
                <a:schemeClr val="tx1"/>
              </a:solidFill>
            </a:endParaRPr>
          </a:p>
        </p:txBody>
      </p:sp>
      <p:sp>
        <p:nvSpPr>
          <p:cNvPr id="9" name="Title 8">
            <a:extLst>
              <a:ext uri="{FF2B5EF4-FFF2-40B4-BE49-F238E27FC236}">
                <a16:creationId xmlns:a16="http://schemas.microsoft.com/office/drawing/2014/main" id="{655541D2-E7B0-33B6-FC14-989D64DE42A2}"/>
              </a:ext>
            </a:extLst>
          </p:cNvPr>
          <p:cNvSpPr>
            <a:spLocks noGrp="1"/>
          </p:cNvSpPr>
          <p:nvPr>
            <p:ph type="title"/>
          </p:nvPr>
        </p:nvSpPr>
        <p:spPr/>
        <p:txBody>
          <a:bodyPr/>
          <a:lstStyle/>
          <a:p>
            <a:r>
              <a:rPr lang="en-GB" sz="2600" b="1" dirty="0">
                <a:latin typeface="+mn-lt"/>
              </a:rPr>
              <a:t>The Czech Republic’s public administration is moderate in size</a:t>
            </a:r>
            <a:endParaRPr lang="en-US" sz="2600" b="1" dirty="0">
              <a:latin typeface="+mn-lt"/>
            </a:endParaRPr>
          </a:p>
        </p:txBody>
      </p:sp>
      <p:sp>
        <p:nvSpPr>
          <p:cNvPr id="2" name="Rectangle 1">
            <a:extLst>
              <a:ext uri="{FF2B5EF4-FFF2-40B4-BE49-F238E27FC236}">
                <a16:creationId xmlns:a16="http://schemas.microsoft.com/office/drawing/2014/main" id="{3B111B61-B057-A706-EA75-F050D2807303}"/>
              </a:ext>
            </a:extLst>
          </p:cNvPr>
          <p:cNvSpPr/>
          <p:nvPr/>
        </p:nvSpPr>
        <p:spPr>
          <a:xfrm>
            <a:off x="7685838" y="3867777"/>
            <a:ext cx="2916324" cy="108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2"/>
                </a:solidFill>
              </a:rPr>
              <a:t>OECD </a:t>
            </a:r>
            <a:r>
              <a:rPr lang="fr-FR" sz="900" b="1" dirty="0" err="1">
                <a:solidFill>
                  <a:schemeClr val="tx2"/>
                </a:solidFill>
              </a:rPr>
              <a:t>Average</a:t>
            </a:r>
            <a:endParaRPr lang="en-US" sz="900" b="1" dirty="0">
              <a:solidFill>
                <a:schemeClr val="tx2"/>
              </a:solidFill>
            </a:endParaRPr>
          </a:p>
        </p:txBody>
      </p:sp>
      <p:sp>
        <p:nvSpPr>
          <p:cNvPr id="4" name="TextBox 3">
            <a:extLst>
              <a:ext uri="{FF2B5EF4-FFF2-40B4-BE49-F238E27FC236}">
                <a16:creationId xmlns:a16="http://schemas.microsoft.com/office/drawing/2014/main" id="{9EB8FFF6-6A0A-6A33-C956-1B3EF70CAE8D}"/>
              </a:ext>
            </a:extLst>
          </p:cNvPr>
          <p:cNvSpPr txBox="1"/>
          <p:nvPr/>
        </p:nvSpPr>
        <p:spPr>
          <a:xfrm>
            <a:off x="493469" y="1268760"/>
            <a:ext cx="8280919" cy="369332"/>
          </a:xfrm>
          <a:prstGeom prst="rect">
            <a:avLst/>
          </a:prstGeom>
          <a:noFill/>
        </p:spPr>
        <p:txBody>
          <a:bodyPr wrap="square" rtlCol="0">
            <a:spAutoFit/>
          </a:bodyPr>
          <a:lstStyle/>
          <a:p>
            <a:pPr algn="ctr"/>
            <a:r>
              <a:rPr lang="en-GB" b="1" dirty="0">
                <a:solidFill>
                  <a:srgbClr val="000000"/>
                </a:solidFill>
              </a:rPr>
              <a:t>Relative s</a:t>
            </a:r>
            <a:r>
              <a:rPr lang="en-US" b="1" dirty="0" err="1">
                <a:solidFill>
                  <a:srgbClr val="000000"/>
                </a:solidFill>
              </a:rPr>
              <a:t>ize</a:t>
            </a:r>
            <a:r>
              <a:rPr lang="en-US" b="1" dirty="0">
                <a:solidFill>
                  <a:srgbClr val="000000"/>
                </a:solidFill>
              </a:rPr>
              <a:t> and centralization of public administration, 2019</a:t>
            </a:r>
          </a:p>
        </p:txBody>
      </p:sp>
      <p:graphicFrame>
        <p:nvGraphicFramePr>
          <p:cNvPr id="7" name="Chart 6">
            <a:extLst>
              <a:ext uri="{FF2B5EF4-FFF2-40B4-BE49-F238E27FC236}">
                <a16:creationId xmlns:a16="http://schemas.microsoft.com/office/drawing/2014/main" id="{0467A990-C5EE-4AA4-BA43-23D878102C04}"/>
              </a:ext>
            </a:extLst>
          </p:cNvPr>
          <p:cNvGraphicFramePr>
            <a:graphicFrameLocks/>
          </p:cNvGraphicFramePr>
          <p:nvPr>
            <p:extLst>
              <p:ext uri="{D42A27DB-BD31-4B8C-83A1-F6EECF244321}">
                <p14:modId xmlns:p14="http://schemas.microsoft.com/office/powerpoint/2010/main" val="1577775701"/>
              </p:ext>
            </p:extLst>
          </p:nvPr>
        </p:nvGraphicFramePr>
        <p:xfrm>
          <a:off x="-468560" y="1620906"/>
          <a:ext cx="8832850" cy="4709765"/>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a:extLst>
              <a:ext uri="{FF2B5EF4-FFF2-40B4-BE49-F238E27FC236}">
                <a16:creationId xmlns:a16="http://schemas.microsoft.com/office/drawing/2014/main" id="{3B3C34A2-8DD0-4E4A-8A50-C1C3D9CD5791}"/>
              </a:ext>
            </a:extLst>
          </p:cNvPr>
          <p:cNvCxnSpPr>
            <a:cxnSpLocks/>
          </p:cNvCxnSpPr>
          <p:nvPr/>
        </p:nvCxnSpPr>
        <p:spPr>
          <a:xfrm>
            <a:off x="1185172" y="4100665"/>
            <a:ext cx="698722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1CB8E2-FFED-591C-DDBA-DDD3FD34086C}"/>
              </a:ext>
            </a:extLst>
          </p:cNvPr>
          <p:cNvCxnSpPr>
            <a:cxnSpLocks/>
          </p:cNvCxnSpPr>
          <p:nvPr/>
        </p:nvCxnSpPr>
        <p:spPr>
          <a:xfrm>
            <a:off x="4644008" y="1841466"/>
            <a:ext cx="0" cy="402713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895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4395CC-6E75-200A-6730-BBF8A4DFA8BD}"/>
              </a:ext>
            </a:extLst>
          </p:cNvPr>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defPPr>
              <a:defRPr lang="en-US"/>
            </a:defPPr>
            <a:lvl1pPr marL="0" algn="r" defTabSz="914400" rtl="0" eaLnBrk="1" latinLnBrk="0" hangingPunct="1">
              <a:defRPr sz="1000" kern="1200" baseline="0">
                <a:solidFill>
                  <a:schemeClr val="bg1"/>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47E543-827A-4CB2-85BD-08F43BA6D453}" type="slidenum">
              <a:rPr lang="en-GB" smtClean="0"/>
              <a:pPr/>
              <a:t>28</a:t>
            </a:fld>
            <a:endParaRPr lang="en-GB">
              <a:latin typeface="+mn-lt"/>
            </a:endParaRPr>
          </a:p>
        </p:txBody>
      </p:sp>
      <p:sp>
        <p:nvSpPr>
          <p:cNvPr id="4" name="Title 3">
            <a:extLst>
              <a:ext uri="{FF2B5EF4-FFF2-40B4-BE49-F238E27FC236}">
                <a16:creationId xmlns:a16="http://schemas.microsoft.com/office/drawing/2014/main" id="{1E2C75FD-424D-9220-3C5B-081A1EB32377}"/>
              </a:ext>
            </a:extLst>
          </p:cNvPr>
          <p:cNvSpPr>
            <a:spLocks noGrp="1"/>
          </p:cNvSpPr>
          <p:nvPr>
            <p:ph type="title"/>
          </p:nvPr>
        </p:nvSpPr>
        <p:spPr/>
        <p:txBody>
          <a:bodyPr vert="horz" wrap="square" lIns="68580" tIns="34290" rIns="68580" bIns="34290" numCol="1" rtlCol="0" anchor="ctr" anchorCtr="0" compatLnSpc="1">
            <a:prstTxWarp prst="textNoShape">
              <a:avLst/>
            </a:prstTxWarp>
            <a:noAutofit/>
          </a:bodyPr>
          <a:lstStyle/>
          <a:p>
            <a:r>
              <a:rPr lang="en-AU" sz="2600" b="1" dirty="0">
                <a:latin typeface="+mn-lt"/>
                <a:ea typeface="Malgun Gothic" panose="020B0503020000020004" pitchFamily="34" charset="-127"/>
              </a:rPr>
              <a:t>Opportunities for a more effective and better coordinated public administration</a:t>
            </a:r>
            <a:endParaRPr lang="en-US" sz="2600" b="1" dirty="0">
              <a:latin typeface="+mn-lt"/>
              <a:ea typeface="Malgun Gothic" panose="020B0503020000020004" pitchFamily="34" charset="-127"/>
            </a:endParaRPr>
          </a:p>
        </p:txBody>
      </p:sp>
      <p:sp>
        <p:nvSpPr>
          <p:cNvPr id="5" name="Pentagon 6">
            <a:extLst>
              <a:ext uri="{FF2B5EF4-FFF2-40B4-BE49-F238E27FC236}">
                <a16:creationId xmlns:a16="http://schemas.microsoft.com/office/drawing/2014/main" id="{5959C8D0-CEA4-FF60-50BA-AA02423B6EF6}"/>
              </a:ext>
            </a:extLst>
          </p:cNvPr>
          <p:cNvSpPr/>
          <p:nvPr/>
        </p:nvSpPr>
        <p:spPr>
          <a:xfrm>
            <a:off x="487716" y="2017188"/>
            <a:ext cx="1615108" cy="75151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PAR Strategy</a:t>
            </a:r>
          </a:p>
        </p:txBody>
      </p:sp>
      <p:sp>
        <p:nvSpPr>
          <p:cNvPr id="6" name="Rectangle 5">
            <a:extLst>
              <a:ext uri="{FF2B5EF4-FFF2-40B4-BE49-F238E27FC236}">
                <a16:creationId xmlns:a16="http://schemas.microsoft.com/office/drawing/2014/main" id="{8770A4C6-2D0F-6563-2036-43C9931AB1CD}"/>
              </a:ext>
            </a:extLst>
          </p:cNvPr>
          <p:cNvSpPr/>
          <p:nvPr/>
        </p:nvSpPr>
        <p:spPr>
          <a:xfrm>
            <a:off x="2094663" y="1993423"/>
            <a:ext cx="6568560" cy="670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50000"/>
                  </a:schemeClr>
                </a:solidFill>
              </a:rPr>
              <a:t>1. Ensure that the public administration reform 2030 strategy (PAR) has sufficient leadership, support and resources for effective implementation</a:t>
            </a:r>
            <a:endParaRPr lang="en-GB" dirty="0">
              <a:solidFill>
                <a:schemeClr val="tx1">
                  <a:lumMod val="50000"/>
                </a:schemeClr>
              </a:solidFill>
            </a:endParaRPr>
          </a:p>
        </p:txBody>
      </p:sp>
      <p:sp>
        <p:nvSpPr>
          <p:cNvPr id="7" name="Rectangle 6">
            <a:extLst>
              <a:ext uri="{FF2B5EF4-FFF2-40B4-BE49-F238E27FC236}">
                <a16:creationId xmlns:a16="http://schemas.microsoft.com/office/drawing/2014/main" id="{21F60D20-D90C-157B-B994-9C74642930F6}"/>
              </a:ext>
            </a:extLst>
          </p:cNvPr>
          <p:cNvSpPr/>
          <p:nvPr/>
        </p:nvSpPr>
        <p:spPr>
          <a:xfrm>
            <a:off x="487716" y="1628801"/>
            <a:ext cx="1517923" cy="2618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REFORM AREA</a:t>
            </a:r>
          </a:p>
        </p:txBody>
      </p:sp>
      <p:sp>
        <p:nvSpPr>
          <p:cNvPr id="8" name="Rectangle 7">
            <a:extLst>
              <a:ext uri="{FF2B5EF4-FFF2-40B4-BE49-F238E27FC236}">
                <a16:creationId xmlns:a16="http://schemas.microsoft.com/office/drawing/2014/main" id="{6833045C-C676-54CE-F878-126DA69F1D31}"/>
              </a:ext>
            </a:extLst>
          </p:cNvPr>
          <p:cNvSpPr/>
          <p:nvPr/>
        </p:nvSpPr>
        <p:spPr>
          <a:xfrm>
            <a:off x="2087724" y="1628800"/>
            <a:ext cx="6568560" cy="2265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OVERVIEW OF KEY RECOMMENDATIONS</a:t>
            </a:r>
          </a:p>
        </p:txBody>
      </p:sp>
      <p:sp>
        <p:nvSpPr>
          <p:cNvPr id="9" name="Pentagon 14">
            <a:extLst>
              <a:ext uri="{FF2B5EF4-FFF2-40B4-BE49-F238E27FC236}">
                <a16:creationId xmlns:a16="http://schemas.microsoft.com/office/drawing/2014/main" id="{6524FB6A-1EAC-AE31-6135-8DCA6BCAEBE9}"/>
              </a:ext>
            </a:extLst>
          </p:cNvPr>
          <p:cNvSpPr/>
          <p:nvPr/>
        </p:nvSpPr>
        <p:spPr>
          <a:xfrm>
            <a:off x="487716" y="3996393"/>
            <a:ext cx="1615108" cy="751512"/>
          </a:xfrm>
          <a:prstGeom prst="homePlate">
            <a:avLst/>
          </a:prstGeom>
          <a:solidFill>
            <a:srgbClr val="66C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Multi-level governance</a:t>
            </a:r>
          </a:p>
        </p:txBody>
      </p:sp>
      <p:sp>
        <p:nvSpPr>
          <p:cNvPr id="10" name="Rectangle 9">
            <a:extLst>
              <a:ext uri="{FF2B5EF4-FFF2-40B4-BE49-F238E27FC236}">
                <a16:creationId xmlns:a16="http://schemas.microsoft.com/office/drawing/2014/main" id="{4E2C3044-B717-5ECF-1A77-0DBC6375533B}"/>
              </a:ext>
            </a:extLst>
          </p:cNvPr>
          <p:cNvSpPr/>
          <p:nvPr/>
        </p:nvSpPr>
        <p:spPr>
          <a:xfrm>
            <a:off x="2094663" y="4039411"/>
            <a:ext cx="6568560" cy="670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50000"/>
                  </a:schemeClr>
                </a:solidFill>
              </a:rPr>
              <a:t>3. Provide incentives to foster intermunicipal cooperation and increase multi-level coordination through new bodies and instruments</a:t>
            </a:r>
          </a:p>
        </p:txBody>
      </p:sp>
      <p:sp>
        <p:nvSpPr>
          <p:cNvPr id="11" name="Pentagon 18">
            <a:extLst>
              <a:ext uri="{FF2B5EF4-FFF2-40B4-BE49-F238E27FC236}">
                <a16:creationId xmlns:a16="http://schemas.microsoft.com/office/drawing/2014/main" id="{F29ACED3-BD3E-E339-8CE3-F76BF0D8CED2}"/>
              </a:ext>
            </a:extLst>
          </p:cNvPr>
          <p:cNvSpPr/>
          <p:nvPr/>
        </p:nvSpPr>
        <p:spPr>
          <a:xfrm>
            <a:off x="487716" y="5053752"/>
            <a:ext cx="1615108" cy="751512"/>
          </a:xfrm>
          <a:prstGeom prst="homePlate">
            <a:avLst/>
          </a:prstGeom>
          <a:solidFill>
            <a:srgbClr val="BBD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Public service</a:t>
            </a:r>
          </a:p>
        </p:txBody>
      </p:sp>
      <p:sp>
        <p:nvSpPr>
          <p:cNvPr id="12" name="Rectangle 11">
            <a:extLst>
              <a:ext uri="{FF2B5EF4-FFF2-40B4-BE49-F238E27FC236}">
                <a16:creationId xmlns:a16="http://schemas.microsoft.com/office/drawing/2014/main" id="{9BB8A5F5-97B3-E52B-67D3-0DB8052DC06E}"/>
              </a:ext>
            </a:extLst>
          </p:cNvPr>
          <p:cNvSpPr/>
          <p:nvPr/>
        </p:nvSpPr>
        <p:spPr>
          <a:xfrm>
            <a:off x="2094663" y="5047523"/>
            <a:ext cx="6568560" cy="670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50000"/>
                  </a:schemeClr>
                </a:solidFill>
              </a:rPr>
              <a:t>4. Strengthen the attractiveness of the public service to recruit talent</a:t>
            </a:r>
          </a:p>
        </p:txBody>
      </p:sp>
      <p:sp>
        <p:nvSpPr>
          <p:cNvPr id="13" name="Pentagon 6">
            <a:extLst>
              <a:ext uri="{FF2B5EF4-FFF2-40B4-BE49-F238E27FC236}">
                <a16:creationId xmlns:a16="http://schemas.microsoft.com/office/drawing/2014/main" id="{54872EAC-97D9-ADCF-8B5A-B61155A71F68}"/>
              </a:ext>
            </a:extLst>
          </p:cNvPr>
          <p:cNvSpPr/>
          <p:nvPr/>
        </p:nvSpPr>
        <p:spPr>
          <a:xfrm>
            <a:off x="495877" y="2995459"/>
            <a:ext cx="1615108" cy="751512"/>
          </a:xfrm>
          <a:prstGeom prst="homePlate">
            <a:avLst/>
          </a:prstGeom>
          <a:solidFill>
            <a:srgbClr val="66B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Strategic planning</a:t>
            </a:r>
          </a:p>
        </p:txBody>
      </p:sp>
      <p:sp>
        <p:nvSpPr>
          <p:cNvPr id="14" name="Rectangle 13">
            <a:extLst>
              <a:ext uri="{FF2B5EF4-FFF2-40B4-BE49-F238E27FC236}">
                <a16:creationId xmlns:a16="http://schemas.microsoft.com/office/drawing/2014/main" id="{EBF45790-585B-2F2D-2692-4DAAC1789127}"/>
              </a:ext>
            </a:extLst>
          </p:cNvPr>
          <p:cNvSpPr/>
          <p:nvPr/>
        </p:nvSpPr>
        <p:spPr>
          <a:xfrm>
            <a:off x="2102824" y="2989230"/>
            <a:ext cx="6568560" cy="670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50000"/>
                  </a:schemeClr>
                </a:solidFill>
              </a:rPr>
              <a:t>2. Further develop the role of Office of the Government to improve alignment and delivery on strategic objectives and planning processes</a:t>
            </a:r>
          </a:p>
        </p:txBody>
      </p:sp>
    </p:spTree>
    <p:extLst>
      <p:ext uri="{BB962C8B-B14F-4D97-AF65-F5344CB8AC3E}">
        <p14:creationId xmlns:p14="http://schemas.microsoft.com/office/powerpoint/2010/main" val="1207601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56421" y="2276872"/>
            <a:ext cx="2488995" cy="2031325"/>
          </a:xfrm>
          <a:prstGeom prst="rect">
            <a:avLst/>
          </a:prstGeom>
          <a:noFill/>
        </p:spPr>
        <p:txBody>
          <a:bodyPr wrap="square" rtlCol="0">
            <a:spAutoFit/>
          </a:bodyPr>
          <a:lstStyle/>
          <a:p>
            <a:pPr algn="just"/>
            <a:r>
              <a:rPr lang="en-GB" altLang="en-US" sz="900" dirty="0">
                <a:solidFill>
                  <a:srgbClr val="727272"/>
                </a:solidFill>
                <a:latin typeface="Arial" pitchFamily="34" charset="0"/>
              </a:rPr>
              <a:t>Disclaimers: </a:t>
            </a:r>
            <a:endParaRPr lang="en-US" altLang="en-US" sz="900" dirty="0">
              <a:solidFill>
                <a:srgbClr val="727272"/>
              </a:solidFill>
              <a:latin typeface="Arial" pitchFamily="34" charset="0"/>
            </a:endParaRPr>
          </a:p>
          <a:p>
            <a:pPr algn="just"/>
            <a:r>
              <a:rPr lang="en-US" altLang="en-US" sz="900" dirty="0">
                <a:solidFill>
                  <a:srgbClr val="727272"/>
                </a:solidFill>
                <a:latin typeface="Arial" pitchFamily="34" charset="0"/>
              </a:rPr>
              <a:t>The statistical data for Israel are supplied by and under the responsibility of the relevant Israeli authorities. The use of such data by the OECD is without prejudice to the status of the Golan Heights, East Jerusalem and Israeli settlements in the West Bank under the terms of international law.</a:t>
            </a:r>
          </a:p>
          <a:p>
            <a:pPr algn="just"/>
            <a:r>
              <a:rPr lang="en-US" altLang="en-US" sz="900" dirty="0">
                <a:solidFill>
                  <a:srgbClr val="727272"/>
                </a:solidFill>
                <a:latin typeface="Arial" pitchFamily="34" charset="0"/>
              </a:rPr>
              <a:t>This document and any map included herein are without prejudice to the status of or sovereignty over any territory, to the delimitation of international frontiers and boundaries and to the name of any territory, city or area.</a:t>
            </a:r>
            <a:endParaRPr lang="en-GB" altLang="en-US" sz="900" dirty="0">
              <a:solidFill>
                <a:srgbClr val="727272"/>
              </a:solidFill>
              <a:latin typeface="Arial" pitchFamily="34" charset="0"/>
            </a:endParaRPr>
          </a:p>
        </p:txBody>
      </p:sp>
      <p:sp>
        <p:nvSpPr>
          <p:cNvPr id="5" name="Rectangle 8"/>
          <p:cNvSpPr>
            <a:spLocks noChangeArrowheads="1"/>
          </p:cNvSpPr>
          <p:nvPr/>
        </p:nvSpPr>
        <p:spPr bwMode="auto">
          <a:xfrm>
            <a:off x="0" y="971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727272"/>
                </a:solidFill>
                <a:effectLst/>
                <a:latin typeface="Calibri"/>
                <a:ea typeface="Times New Roman" pitchFamily="18"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9"/>
          <p:cNvSpPr>
            <a:spLocks noChangeArrowheads="1"/>
          </p:cNvSpPr>
          <p:nvPr/>
        </p:nvSpPr>
        <p:spPr bwMode="auto">
          <a:xfrm>
            <a:off x="0" y="114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6" name="Picture 15">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37016" y="1732918"/>
            <a:ext cx="302408" cy="302408"/>
          </a:xfrm>
          <a:prstGeom prst="rect">
            <a:avLst/>
          </a:prstGeom>
        </p:spPr>
      </p:pic>
      <p:pic>
        <p:nvPicPr>
          <p:cNvPr id="20" name="Picture 19">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37016" y="2001600"/>
            <a:ext cx="302408" cy="279612"/>
          </a:xfrm>
          <a:prstGeom prst="rect">
            <a:avLst/>
          </a:prstGeom>
        </p:spPr>
      </p:pic>
      <p:sp>
        <p:nvSpPr>
          <p:cNvPr id="21" name="TextBox 8"/>
          <p:cNvSpPr txBox="1">
            <a:spLocks noChangeArrowheads="1"/>
          </p:cNvSpPr>
          <p:nvPr/>
        </p:nvSpPr>
        <p:spPr bwMode="auto">
          <a:xfrm>
            <a:off x="6660232" y="1532603"/>
            <a:ext cx="1409732" cy="2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n-US" altLang="en-US" sz="1000" dirty="0">
                <a:solidFill>
                  <a:srgbClr val="0070C0"/>
                </a:solidFill>
                <a:latin typeface="Arial" pitchFamily="34" charset="0"/>
                <a:hlinkClick r:id="rId5"/>
              </a:rPr>
              <a:t>OECD Economics</a:t>
            </a:r>
            <a:endParaRPr lang="en-GB" altLang="en-US" sz="1000" dirty="0">
              <a:solidFill>
                <a:srgbClr val="0070C0"/>
              </a:solidFill>
              <a:latin typeface="Arial" pitchFamily="34" charset="0"/>
            </a:endParaRPr>
          </a:p>
        </p:txBody>
      </p:sp>
      <p:sp>
        <p:nvSpPr>
          <p:cNvPr id="22" name="TextBox 7"/>
          <p:cNvSpPr txBox="1">
            <a:spLocks noChangeArrowheads="1"/>
          </p:cNvSpPr>
          <p:nvPr/>
        </p:nvSpPr>
        <p:spPr bwMode="auto">
          <a:xfrm>
            <a:off x="6660232" y="2002254"/>
            <a:ext cx="1727200" cy="2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n-GB" altLang="en-US" sz="1000" dirty="0">
                <a:solidFill>
                  <a:srgbClr val="FFFFFF"/>
                </a:solidFill>
                <a:latin typeface="Arial" pitchFamily="34" charset="0"/>
                <a:hlinkClick r:id="rId3"/>
              </a:rPr>
              <a:t>OECD</a:t>
            </a:r>
            <a:endParaRPr lang="en-GB" altLang="en-US" sz="1000" dirty="0">
              <a:solidFill>
                <a:srgbClr val="FFFFFF"/>
              </a:solidFill>
              <a:latin typeface="Arial" pitchFamily="34" charset="0"/>
            </a:endParaRPr>
          </a:p>
        </p:txBody>
      </p:sp>
      <p:sp>
        <p:nvSpPr>
          <p:cNvPr id="18" name="Title 2"/>
          <p:cNvSpPr>
            <a:spLocks noGrp="1"/>
          </p:cNvSpPr>
          <p:nvPr>
            <p:ph type="title"/>
          </p:nvPr>
        </p:nvSpPr>
        <p:spPr>
          <a:xfrm>
            <a:off x="586979" y="145851"/>
            <a:ext cx="7970042" cy="1175176"/>
          </a:xfrm>
        </p:spPr>
        <p:txBody>
          <a:bodyPr/>
          <a:lstStyle/>
          <a:p>
            <a:r>
              <a:rPr lang="en-GB" sz="2600" b="1" dirty="0">
                <a:solidFill>
                  <a:schemeClr val="tx2"/>
                </a:solidFill>
                <a:latin typeface="+mn-lt"/>
              </a:rPr>
              <a:t>For more information</a:t>
            </a:r>
          </a:p>
        </p:txBody>
      </p:sp>
      <p:sp>
        <p:nvSpPr>
          <p:cNvPr id="2" name="Slide Number Placeholder 1"/>
          <p:cNvSpPr>
            <a:spLocks noGrp="1"/>
          </p:cNvSpPr>
          <p:nvPr>
            <p:ph type="sldNum" sz="quarter" idx="12"/>
          </p:nvPr>
        </p:nvSpPr>
        <p:spPr/>
        <p:txBody>
          <a:bodyPr/>
          <a:lstStyle/>
          <a:p>
            <a:fld id="{ECC21D3F-8F1A-49C5-AD48-E60BC70EEBCB}" type="slidenum">
              <a:rPr lang="en-GB" sz="750" smtClean="0"/>
              <a:pPr/>
              <a:t>29</a:t>
            </a:fld>
            <a:endParaRPr lang="en-GB" sz="750" dirty="0"/>
          </a:p>
        </p:txBody>
      </p:sp>
      <p:pic>
        <p:nvPicPr>
          <p:cNvPr id="4" name="Picture 3">
            <a:extLst>
              <a:ext uri="{FF2B5EF4-FFF2-40B4-BE49-F238E27FC236}">
                <a16:creationId xmlns:a16="http://schemas.microsoft.com/office/drawing/2014/main" id="{18F1CE06-E8FF-CF3A-F5E3-0428A83B9F39}"/>
              </a:ext>
            </a:extLst>
          </p:cNvPr>
          <p:cNvPicPr>
            <a:picLocks noChangeAspect="1"/>
          </p:cNvPicPr>
          <p:nvPr/>
        </p:nvPicPr>
        <p:blipFill>
          <a:blip r:embed="rId6"/>
          <a:stretch>
            <a:fillRect/>
          </a:stretch>
        </p:blipFill>
        <p:spPr>
          <a:xfrm>
            <a:off x="841353" y="4206843"/>
            <a:ext cx="1905000" cy="1905000"/>
          </a:xfrm>
          <a:prstGeom prst="rect">
            <a:avLst/>
          </a:prstGeom>
        </p:spPr>
      </p:pic>
      <p:sp>
        <p:nvSpPr>
          <p:cNvPr id="9" name="TextBox 8">
            <a:extLst>
              <a:ext uri="{FF2B5EF4-FFF2-40B4-BE49-F238E27FC236}">
                <a16:creationId xmlns:a16="http://schemas.microsoft.com/office/drawing/2014/main" id="{C6C8A26A-C556-CBA8-65EC-5260F3288F79}"/>
              </a:ext>
            </a:extLst>
          </p:cNvPr>
          <p:cNvSpPr txBox="1"/>
          <p:nvPr/>
        </p:nvSpPr>
        <p:spPr>
          <a:xfrm>
            <a:off x="603747" y="6125234"/>
            <a:ext cx="2749941"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000" b="1" i="0" u="sng" strike="noStrike" dirty="0">
                <a:solidFill>
                  <a:schemeClr val="tx2"/>
                </a:solidFill>
                <a:effectLst/>
                <a:latin typeface="+mn-lt"/>
                <a:hlinkClick r:id="rId7">
                  <a:extLst>
                    <a:ext uri="{A12FA001-AC4F-418D-AE19-62706E023703}">
                      <ahyp:hlinkClr xmlns:ahyp="http://schemas.microsoft.com/office/drawing/2018/hyperlinkcolor" val="tx"/>
                    </a:ext>
                  </a:extLst>
                </a:hlinkClick>
              </a:rPr>
              <a:t>oe.cd/</a:t>
            </a:r>
            <a:r>
              <a:rPr lang="en-GB" sz="2000" b="1" i="0" u="sng" strike="noStrike" dirty="0" err="1">
                <a:solidFill>
                  <a:schemeClr val="tx2"/>
                </a:solidFill>
                <a:effectLst/>
                <a:latin typeface="+mn-lt"/>
                <a:hlinkClick r:id="rId7">
                  <a:extLst>
                    <a:ext uri="{A12FA001-AC4F-418D-AE19-62706E023703}">
                      <ahyp:hlinkClr xmlns:ahyp="http://schemas.microsoft.com/office/drawing/2018/hyperlinkcolor" val="tx"/>
                    </a:ext>
                  </a:extLst>
                </a:hlinkClick>
              </a:rPr>
              <a:t>czech</a:t>
            </a:r>
            <a:r>
              <a:rPr lang="en-GB" sz="2000" b="1" i="0" u="sng" strike="noStrike" dirty="0">
                <a:solidFill>
                  <a:schemeClr val="tx2"/>
                </a:solidFill>
                <a:effectLst/>
                <a:latin typeface="+mn-lt"/>
                <a:hlinkClick r:id="rId7">
                  <a:extLst>
                    <a:ext uri="{A12FA001-AC4F-418D-AE19-62706E023703}">
                      <ahyp:hlinkClr xmlns:ahyp="http://schemas.microsoft.com/office/drawing/2018/hyperlinkcolor" val="tx"/>
                    </a:ext>
                  </a:extLst>
                </a:hlinkClick>
              </a:rPr>
              <a:t>-rep</a:t>
            </a:r>
            <a:endParaRPr kumimoji="0" lang="de-DE" altLang="en-US" sz="2000" b="1" i="0" u="none" strike="noStrike" kern="1200" cap="none" spc="0" normalizeH="0" baseline="0" noProof="0" dirty="0">
              <a:ln>
                <a:noFill/>
              </a:ln>
              <a:solidFill>
                <a:schemeClr val="tx2"/>
              </a:solidFill>
              <a:effectLst/>
              <a:uLnTx/>
              <a:uFillTx/>
              <a:latin typeface="+mn-lt"/>
              <a:ea typeface="+mn-ea"/>
              <a:cs typeface="Arial" pitchFamily="34" charset="0"/>
            </a:endParaRPr>
          </a:p>
        </p:txBody>
      </p:sp>
      <p:pic>
        <p:nvPicPr>
          <p:cNvPr id="12" name="Picture 11" descr="Graphical user interface&#10;&#10;Description automatically generated">
            <a:extLst>
              <a:ext uri="{FF2B5EF4-FFF2-40B4-BE49-F238E27FC236}">
                <a16:creationId xmlns:a16="http://schemas.microsoft.com/office/drawing/2014/main" id="{8AEF182E-28B0-C48E-C2C8-A7CC411932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715" y="1415321"/>
            <a:ext cx="2390800" cy="2804363"/>
          </a:xfrm>
          <a:prstGeom prst="rect">
            <a:avLst/>
          </a:prstGeom>
          <a:effectLst>
            <a:outerShdw blurRad="50800" dist="38100" dir="8100000" algn="tr" rotWithShape="0">
              <a:prstClr val="black">
                <a:alpha val="40000"/>
              </a:prstClr>
            </a:outerShdw>
          </a:effectLst>
        </p:spPr>
      </p:pic>
      <p:pic>
        <p:nvPicPr>
          <p:cNvPr id="3" name="Picture 2">
            <a:extLst>
              <a:ext uri="{FF2B5EF4-FFF2-40B4-BE49-F238E27FC236}">
                <a16:creationId xmlns:a16="http://schemas.microsoft.com/office/drawing/2014/main" id="{1009CB87-B75E-A101-E6D9-AB59E3C1C9A9}"/>
              </a:ext>
            </a:extLst>
          </p:cNvPr>
          <p:cNvPicPr>
            <a:picLocks/>
          </p:cNvPicPr>
          <p:nvPr/>
        </p:nvPicPr>
        <p:blipFill>
          <a:blip r:embed="rId9"/>
          <a:stretch>
            <a:fillRect/>
          </a:stretch>
        </p:blipFill>
        <p:spPr>
          <a:xfrm>
            <a:off x="3563888" y="1411541"/>
            <a:ext cx="2390400" cy="2804400"/>
          </a:xfrm>
          <a:prstGeom prst="rect">
            <a:avLst/>
          </a:prstGeom>
          <a:effectLst>
            <a:outerShdw blurRad="50800" dist="38100" dir="8100000" algn="tr" rotWithShape="0">
              <a:prstClr val="black">
                <a:alpha val="40000"/>
              </a:prstClr>
            </a:outerShdw>
          </a:effectLst>
        </p:spPr>
      </p:pic>
      <p:sp>
        <p:nvSpPr>
          <p:cNvPr id="8" name="TextBox 7">
            <a:extLst>
              <a:ext uri="{FF2B5EF4-FFF2-40B4-BE49-F238E27FC236}">
                <a16:creationId xmlns:a16="http://schemas.microsoft.com/office/drawing/2014/main" id="{C44ED089-B0C2-B5D8-DEF8-5C4D082E50AE}"/>
              </a:ext>
            </a:extLst>
          </p:cNvPr>
          <p:cNvSpPr txBox="1"/>
          <p:nvPr/>
        </p:nvSpPr>
        <p:spPr>
          <a:xfrm>
            <a:off x="3219683" y="6156012"/>
            <a:ext cx="4474507" cy="369332"/>
          </a:xfrm>
          <a:prstGeom prst="rect">
            <a:avLst/>
          </a:prstGeom>
          <a:noFill/>
        </p:spPr>
        <p:txBody>
          <a:bodyPr wrap="square">
            <a:spAutoFit/>
          </a:bodyPr>
          <a:lstStyle/>
          <a:p>
            <a:r>
              <a:rPr lang="en-US" b="1" i="0" u="sng" dirty="0">
                <a:solidFill>
                  <a:schemeClr val="tx2"/>
                </a:solidFill>
                <a:effectLst/>
              </a:rPr>
              <a:t>https://doi.org/10.1787/22190414</a:t>
            </a:r>
            <a:endParaRPr lang="en-US" b="1" u="sng" dirty="0">
              <a:solidFill>
                <a:schemeClr val="tx2"/>
              </a:solidFill>
            </a:endParaRPr>
          </a:p>
        </p:txBody>
      </p:sp>
      <p:sp>
        <p:nvSpPr>
          <p:cNvPr id="13" name="TextBox 12">
            <a:extLst>
              <a:ext uri="{FF2B5EF4-FFF2-40B4-BE49-F238E27FC236}">
                <a16:creationId xmlns:a16="http://schemas.microsoft.com/office/drawing/2014/main" id="{CF3254CB-DE99-72E7-F1B7-47191EB4B964}"/>
              </a:ext>
            </a:extLst>
          </p:cNvPr>
          <p:cNvSpPr txBox="1"/>
          <p:nvPr/>
        </p:nvSpPr>
        <p:spPr>
          <a:xfrm>
            <a:off x="6660232" y="1716598"/>
            <a:ext cx="1721878" cy="294632"/>
          </a:xfrm>
          <a:prstGeom prst="rect">
            <a:avLst/>
          </a:prstGeom>
          <a:noFill/>
        </p:spPr>
        <p:txBody>
          <a:bodyPr wrap="square">
            <a:spAutoFit/>
          </a:bodyPr>
          <a:lstStyle/>
          <a:p>
            <a:pPr>
              <a:lnSpc>
                <a:spcPct val="150000"/>
              </a:lnSpc>
            </a:pPr>
            <a:r>
              <a:rPr lang="en-GB" sz="1000" u="sng" dirty="0">
                <a:solidFill>
                  <a:srgbClr val="0000FF"/>
                </a:solidFill>
                <a:effectLst/>
                <a:latin typeface="+mj-lt"/>
                <a:ea typeface="Calibri" panose="020F0502020204030204" pitchFamily="34" charset="0"/>
                <a:cs typeface="Times New Roman" panose="02020603050405020304" pitchFamily="18" charset="0"/>
                <a:hlinkClick r:id="rId10"/>
              </a:rPr>
              <a:t>OECD Public Governance</a:t>
            </a:r>
            <a:endParaRPr lang="en-US" sz="1000" dirty="0">
              <a:latin typeface="+mj-lt"/>
            </a:endParaRPr>
          </a:p>
        </p:txBody>
      </p:sp>
      <p:pic>
        <p:nvPicPr>
          <p:cNvPr id="17" name="Picture 16">
            <a:hlinkClick r:id="rId3"/>
            <a:extLst>
              <a:ext uri="{FF2B5EF4-FFF2-40B4-BE49-F238E27FC236}">
                <a16:creationId xmlns:a16="http://schemas.microsoft.com/office/drawing/2014/main" id="{1023F38E-C0B9-D362-38C0-EE787DA2B9E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37016" y="1484784"/>
            <a:ext cx="302408" cy="302408"/>
          </a:xfrm>
          <a:prstGeom prst="rect">
            <a:avLst/>
          </a:prstGeom>
        </p:spPr>
      </p:pic>
      <p:pic>
        <p:nvPicPr>
          <p:cNvPr id="23" name="Picture 22">
            <a:extLst>
              <a:ext uri="{FF2B5EF4-FFF2-40B4-BE49-F238E27FC236}">
                <a16:creationId xmlns:a16="http://schemas.microsoft.com/office/drawing/2014/main" id="{9690D6ED-B594-EB95-0A30-02BE2ADC6049}"/>
              </a:ext>
            </a:extLst>
          </p:cNvPr>
          <p:cNvPicPr>
            <a:picLocks noChangeAspect="1"/>
          </p:cNvPicPr>
          <p:nvPr/>
        </p:nvPicPr>
        <p:blipFill>
          <a:blip r:embed="rId11"/>
          <a:stretch>
            <a:fillRect/>
          </a:stretch>
        </p:blipFill>
        <p:spPr>
          <a:xfrm>
            <a:off x="4067944" y="4396691"/>
            <a:ext cx="1534719" cy="1525304"/>
          </a:xfrm>
          <a:prstGeom prst="rect">
            <a:avLst/>
          </a:prstGeom>
        </p:spPr>
      </p:pic>
    </p:spTree>
    <p:extLst>
      <p:ext uri="{BB962C8B-B14F-4D97-AF65-F5344CB8AC3E}">
        <p14:creationId xmlns:p14="http://schemas.microsoft.com/office/powerpoint/2010/main" val="3304784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A458E4-156B-8048-EEFD-B3B4C86B5C37}"/>
              </a:ext>
            </a:extLst>
          </p:cNvPr>
          <p:cNvSpPr>
            <a:spLocks noGrp="1"/>
          </p:cNvSpPr>
          <p:nvPr>
            <p:ph type="title"/>
          </p:nvPr>
        </p:nvSpPr>
        <p:spPr>
          <a:xfrm>
            <a:off x="971600" y="237600"/>
            <a:ext cx="7715200" cy="1022400"/>
          </a:xfrm>
        </p:spPr>
        <p:txBody>
          <a:bodyPr/>
          <a:lstStyle/>
          <a:p>
            <a:r>
              <a:rPr lang="en-GB" sz="2600" b="1" dirty="0">
                <a:effectLst/>
                <a:latin typeface="+mn-lt"/>
                <a:ea typeface="Malgun Gothic" panose="020B0503020000020004" pitchFamily="34" charset="-127"/>
              </a:rPr>
              <a:t>Progress </a:t>
            </a:r>
            <a:r>
              <a:rPr lang="en-GB" sz="2600" b="1">
                <a:effectLst/>
                <a:latin typeface="+mn-lt"/>
                <a:ea typeface="Malgun Gothic" panose="020B0503020000020004" pitchFamily="34" charset="-127"/>
              </a:rPr>
              <a:t>towards </a:t>
            </a:r>
            <a:r>
              <a:rPr lang="en-GB" sz="2600" b="1">
                <a:latin typeface="+mn-lt"/>
                <a:ea typeface="Malgun Gothic" panose="020B0503020000020004" pitchFamily="34" charset="-127"/>
              </a:rPr>
              <a:t>OECD </a:t>
            </a:r>
            <a:r>
              <a:rPr lang="en-GB" sz="2600" b="1" dirty="0">
                <a:latin typeface="+mn-lt"/>
                <a:ea typeface="Malgun Gothic" panose="020B0503020000020004" pitchFamily="34" charset="-127"/>
              </a:rPr>
              <a:t>average incomes has been disrupted</a:t>
            </a:r>
            <a:endParaRPr lang="en-US" sz="2600" b="1" dirty="0">
              <a:latin typeface="+mn-lt"/>
              <a:ea typeface="Malgun Gothic" panose="020B0503020000020004" pitchFamily="34" charset="-127"/>
            </a:endParaRPr>
          </a:p>
        </p:txBody>
      </p:sp>
      <p:sp>
        <p:nvSpPr>
          <p:cNvPr id="4" name="Slide Number Placeholder 3">
            <a:extLst>
              <a:ext uri="{FF2B5EF4-FFF2-40B4-BE49-F238E27FC236}">
                <a16:creationId xmlns:a16="http://schemas.microsoft.com/office/drawing/2014/main" id="{0E257507-545D-8A51-7687-232E29DA423A}"/>
              </a:ext>
            </a:extLst>
          </p:cNvPr>
          <p:cNvSpPr>
            <a:spLocks noGrp="1"/>
          </p:cNvSpPr>
          <p:nvPr>
            <p:ph type="sldNum" sz="quarter" idx="12"/>
          </p:nvPr>
        </p:nvSpPr>
        <p:spPr/>
        <p:txBody>
          <a:bodyPr/>
          <a:lstStyle/>
          <a:p>
            <a:pPr>
              <a:defRPr/>
            </a:pPr>
            <a:fld id="{C4749FC6-E57E-42EB-81DF-6B0B9FBE904A}" type="slidenum">
              <a:rPr lang="en-GB" altLang="en-US" smtClean="0"/>
              <a:pPr>
                <a:defRPr/>
              </a:pPr>
              <a:t>3</a:t>
            </a:fld>
            <a:endParaRPr lang="en-GB" altLang="en-US" dirty="0"/>
          </a:p>
        </p:txBody>
      </p:sp>
      <p:sp>
        <p:nvSpPr>
          <p:cNvPr id="5" name="TextBox 4">
            <a:extLst>
              <a:ext uri="{FF2B5EF4-FFF2-40B4-BE49-F238E27FC236}">
                <a16:creationId xmlns:a16="http://schemas.microsoft.com/office/drawing/2014/main" id="{49017017-B9C9-0425-90F6-C4380CFC9817}"/>
              </a:ext>
            </a:extLst>
          </p:cNvPr>
          <p:cNvSpPr txBox="1"/>
          <p:nvPr/>
        </p:nvSpPr>
        <p:spPr>
          <a:xfrm>
            <a:off x="935596" y="1661798"/>
            <a:ext cx="7272808" cy="615553"/>
          </a:xfrm>
          <a:prstGeom prst="rect">
            <a:avLst/>
          </a:prstGeom>
          <a:noFill/>
        </p:spPr>
        <p:txBody>
          <a:bodyPr wrap="square" rtlCol="0">
            <a:spAutoFit/>
          </a:bodyPr>
          <a:lstStyle/>
          <a:p>
            <a:pPr algn="ctr"/>
            <a:r>
              <a:rPr lang="en-US" b="1" dirty="0">
                <a:solidFill>
                  <a:srgbClr val="000000"/>
                </a:solidFill>
              </a:rPr>
              <a:t>GDP per capita</a:t>
            </a:r>
          </a:p>
          <a:p>
            <a:pPr algn="ctr"/>
            <a:r>
              <a:rPr lang="en-US" sz="1600" dirty="0">
                <a:solidFill>
                  <a:srgbClr val="000000"/>
                </a:solidFill>
              </a:rPr>
              <a:t>% pts difference with respect to the OECD</a:t>
            </a:r>
          </a:p>
        </p:txBody>
      </p:sp>
      <p:sp>
        <p:nvSpPr>
          <p:cNvPr id="7" name="TextBox 6">
            <a:extLst>
              <a:ext uri="{FF2B5EF4-FFF2-40B4-BE49-F238E27FC236}">
                <a16:creationId xmlns:a16="http://schemas.microsoft.com/office/drawing/2014/main" id="{793E5B50-3B15-01CA-16B4-32328C271976}"/>
              </a:ext>
            </a:extLst>
          </p:cNvPr>
          <p:cNvSpPr txBox="1"/>
          <p:nvPr/>
        </p:nvSpPr>
        <p:spPr>
          <a:xfrm>
            <a:off x="827584" y="6257151"/>
            <a:ext cx="7272808" cy="553998"/>
          </a:xfrm>
          <a:prstGeom prst="rect">
            <a:avLst/>
          </a:prstGeom>
          <a:noFill/>
        </p:spPr>
        <p:txBody>
          <a:bodyPr wrap="square" rtlCol="0">
            <a:spAutoFit/>
          </a:bodyPr>
          <a:lstStyle/>
          <a:p>
            <a:r>
              <a:rPr lang="en-US" sz="1000" dirty="0">
                <a:solidFill>
                  <a:srgbClr val="000000"/>
                </a:solidFill>
              </a:rPr>
              <a:t>Note: GDP is measured by GDP at current prices, current PPPs. </a:t>
            </a:r>
            <a:r>
              <a:rPr lang="en-US" sz="1000" dirty="0" err="1">
                <a:solidFill>
                  <a:srgbClr val="000000"/>
                </a:solidFill>
              </a:rPr>
              <a:t>Labour</a:t>
            </a:r>
            <a:r>
              <a:rPr lang="en-US" sz="1000" dirty="0">
                <a:solidFill>
                  <a:srgbClr val="000000"/>
                </a:solidFill>
              </a:rPr>
              <a:t> productivity is measured by GDP per hour worked and </a:t>
            </a:r>
            <a:r>
              <a:rPr lang="en-US" sz="1000" dirty="0" err="1">
                <a:solidFill>
                  <a:srgbClr val="000000"/>
                </a:solidFill>
              </a:rPr>
              <a:t>labour</a:t>
            </a:r>
            <a:r>
              <a:rPr lang="en-US" sz="1000" dirty="0">
                <a:solidFill>
                  <a:srgbClr val="000000"/>
                </a:solidFill>
              </a:rPr>
              <a:t> </a:t>
            </a:r>
            <a:r>
              <a:rPr lang="en-US" sz="1000" dirty="0" err="1">
                <a:solidFill>
                  <a:srgbClr val="000000"/>
                </a:solidFill>
              </a:rPr>
              <a:t>utilisation</a:t>
            </a:r>
            <a:r>
              <a:rPr lang="en-US" sz="1000" dirty="0">
                <a:solidFill>
                  <a:srgbClr val="000000"/>
                </a:solidFill>
              </a:rPr>
              <a:t> is the total number of hours worked divided by the population.</a:t>
            </a:r>
          </a:p>
          <a:p>
            <a:r>
              <a:rPr lang="en-US" sz="1000" dirty="0">
                <a:solidFill>
                  <a:srgbClr val="000000"/>
                </a:solidFill>
              </a:rPr>
              <a:t>Source: OECD Productivity database.</a:t>
            </a:r>
          </a:p>
        </p:txBody>
      </p:sp>
      <p:pic>
        <p:nvPicPr>
          <p:cNvPr id="8" name="Picture 7">
            <a:extLst>
              <a:ext uri="{FF2B5EF4-FFF2-40B4-BE49-F238E27FC236}">
                <a16:creationId xmlns:a16="http://schemas.microsoft.com/office/drawing/2014/main" id="{51743C2D-959B-AAEB-63CF-5C149286B819}"/>
              </a:ext>
            </a:extLst>
          </p:cNvPr>
          <p:cNvPicPr>
            <a:picLocks noChangeAspect="1"/>
          </p:cNvPicPr>
          <p:nvPr/>
        </p:nvPicPr>
        <p:blipFill>
          <a:blip r:embed="rId2"/>
          <a:stretch>
            <a:fillRect/>
          </a:stretch>
        </p:blipFill>
        <p:spPr>
          <a:xfrm>
            <a:off x="486969" y="2244126"/>
            <a:ext cx="8199831" cy="3895682"/>
          </a:xfrm>
          <a:prstGeom prst="rect">
            <a:avLst/>
          </a:prstGeom>
        </p:spPr>
      </p:pic>
    </p:spTree>
    <p:extLst>
      <p:ext uri="{BB962C8B-B14F-4D97-AF65-F5344CB8AC3E}">
        <p14:creationId xmlns:p14="http://schemas.microsoft.com/office/powerpoint/2010/main" val="73180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A458E4-156B-8048-EEFD-B3B4C86B5C37}"/>
              </a:ext>
            </a:extLst>
          </p:cNvPr>
          <p:cNvSpPr>
            <a:spLocks noGrp="1"/>
          </p:cNvSpPr>
          <p:nvPr>
            <p:ph type="title"/>
          </p:nvPr>
        </p:nvSpPr>
        <p:spPr>
          <a:xfrm>
            <a:off x="961256" y="219050"/>
            <a:ext cx="7931224" cy="1022400"/>
          </a:xfrm>
        </p:spPr>
        <p:txBody>
          <a:bodyPr/>
          <a:lstStyle/>
          <a:p>
            <a:r>
              <a:rPr lang="en-GB" sz="2600" b="1" dirty="0">
                <a:latin typeface="+mn-lt"/>
                <a:ea typeface="Malgun Gothic" panose="020B0503020000020004" pitchFamily="34" charset="-127"/>
              </a:rPr>
              <a:t>The Czech Republic has welcomed the largest (per capita</a:t>
            </a:r>
            <a:r>
              <a:rPr lang="en-GB" sz="2600" b="1">
                <a:latin typeface="+mn-lt"/>
                <a:ea typeface="Malgun Gothic" panose="020B0503020000020004" pitchFamily="34" charset="-127"/>
              </a:rPr>
              <a:t>) number of </a:t>
            </a:r>
            <a:r>
              <a:rPr lang="en-GB" sz="2600" b="1" dirty="0">
                <a:latin typeface="+mn-lt"/>
                <a:ea typeface="Malgun Gothic" panose="020B0503020000020004" pitchFamily="34" charset="-127"/>
              </a:rPr>
              <a:t>Ukrainian refugees</a:t>
            </a:r>
          </a:p>
        </p:txBody>
      </p:sp>
      <p:sp>
        <p:nvSpPr>
          <p:cNvPr id="4" name="Slide Number Placeholder 3">
            <a:extLst>
              <a:ext uri="{FF2B5EF4-FFF2-40B4-BE49-F238E27FC236}">
                <a16:creationId xmlns:a16="http://schemas.microsoft.com/office/drawing/2014/main" id="{0E257507-545D-8A51-7687-232E29DA423A}"/>
              </a:ext>
            </a:extLst>
          </p:cNvPr>
          <p:cNvSpPr>
            <a:spLocks noGrp="1"/>
          </p:cNvSpPr>
          <p:nvPr>
            <p:ph type="sldNum" sz="quarter" idx="12"/>
          </p:nvPr>
        </p:nvSpPr>
        <p:spPr/>
        <p:txBody>
          <a:bodyPr/>
          <a:lstStyle/>
          <a:p>
            <a:pPr>
              <a:defRPr/>
            </a:pPr>
            <a:fld id="{C4749FC6-E57E-42EB-81DF-6B0B9FBE904A}" type="slidenum">
              <a:rPr lang="en-GB" altLang="en-US" smtClean="0"/>
              <a:pPr>
                <a:defRPr/>
              </a:pPr>
              <a:t>4</a:t>
            </a:fld>
            <a:endParaRPr lang="en-GB" altLang="en-US" dirty="0"/>
          </a:p>
        </p:txBody>
      </p:sp>
      <p:sp>
        <p:nvSpPr>
          <p:cNvPr id="7" name="TextBox 6">
            <a:extLst>
              <a:ext uri="{FF2B5EF4-FFF2-40B4-BE49-F238E27FC236}">
                <a16:creationId xmlns:a16="http://schemas.microsoft.com/office/drawing/2014/main" id="{D962346D-20BD-D6DD-2ECC-64AC4C3F5465}"/>
              </a:ext>
            </a:extLst>
          </p:cNvPr>
          <p:cNvSpPr txBox="1"/>
          <p:nvPr/>
        </p:nvSpPr>
        <p:spPr>
          <a:xfrm>
            <a:off x="935596" y="1484784"/>
            <a:ext cx="7272808" cy="923330"/>
          </a:xfrm>
          <a:prstGeom prst="rect">
            <a:avLst/>
          </a:prstGeom>
          <a:noFill/>
        </p:spPr>
        <p:txBody>
          <a:bodyPr wrap="square" rtlCol="0">
            <a:spAutoFit/>
          </a:bodyPr>
          <a:lstStyle/>
          <a:p>
            <a:pPr algn="ctr"/>
            <a:r>
              <a:rPr lang="en-US" b="1" dirty="0">
                <a:solidFill>
                  <a:srgbClr val="000000"/>
                </a:solidFill>
              </a:rPr>
              <a:t>Number of refugees from Ukraine registered for Temporary Protection or similar national protection schemes</a:t>
            </a:r>
          </a:p>
          <a:p>
            <a:pPr algn="ctr"/>
            <a:r>
              <a:rPr lang="en-US" sz="1600" dirty="0">
                <a:solidFill>
                  <a:srgbClr val="000000"/>
                </a:solidFill>
              </a:rPr>
              <a:t>Per thousand population</a:t>
            </a:r>
            <a:endParaRPr lang="en-US" sz="1400" dirty="0">
              <a:solidFill>
                <a:srgbClr val="000000"/>
              </a:solidFill>
            </a:endParaRPr>
          </a:p>
        </p:txBody>
      </p:sp>
      <p:sp>
        <p:nvSpPr>
          <p:cNvPr id="8" name="TextBox 7">
            <a:extLst>
              <a:ext uri="{FF2B5EF4-FFF2-40B4-BE49-F238E27FC236}">
                <a16:creationId xmlns:a16="http://schemas.microsoft.com/office/drawing/2014/main" id="{317EEB9E-8DDE-8DE9-314E-D4E8A4F418F1}"/>
              </a:ext>
            </a:extLst>
          </p:cNvPr>
          <p:cNvSpPr txBox="1"/>
          <p:nvPr/>
        </p:nvSpPr>
        <p:spPr>
          <a:xfrm>
            <a:off x="846177" y="6256278"/>
            <a:ext cx="7272808" cy="400110"/>
          </a:xfrm>
          <a:prstGeom prst="rect">
            <a:avLst/>
          </a:prstGeom>
          <a:noFill/>
        </p:spPr>
        <p:txBody>
          <a:bodyPr wrap="square" rtlCol="0">
            <a:spAutoFit/>
          </a:bodyPr>
          <a:lstStyle/>
          <a:p>
            <a:r>
              <a:rPr lang="en-US" sz="1000" dirty="0">
                <a:solidFill>
                  <a:srgbClr val="000000"/>
                </a:solidFill>
              </a:rPr>
              <a:t>Note: last updated 7 March 2023.</a:t>
            </a:r>
          </a:p>
          <a:p>
            <a:r>
              <a:rPr lang="en-US" sz="1000" dirty="0">
                <a:solidFill>
                  <a:srgbClr val="000000"/>
                </a:solidFill>
              </a:rPr>
              <a:t>Source: OECD calculations based on UNCHR, Operational data portal.</a:t>
            </a:r>
          </a:p>
        </p:txBody>
      </p:sp>
      <p:pic>
        <p:nvPicPr>
          <p:cNvPr id="9" name="Picture 8">
            <a:extLst>
              <a:ext uri="{FF2B5EF4-FFF2-40B4-BE49-F238E27FC236}">
                <a16:creationId xmlns:a16="http://schemas.microsoft.com/office/drawing/2014/main" id="{CF43E645-4CA1-F739-0B9D-D50728874C6D}"/>
              </a:ext>
            </a:extLst>
          </p:cNvPr>
          <p:cNvPicPr>
            <a:picLocks noChangeAspect="1"/>
          </p:cNvPicPr>
          <p:nvPr/>
        </p:nvPicPr>
        <p:blipFill>
          <a:blip r:embed="rId2"/>
          <a:stretch>
            <a:fillRect/>
          </a:stretch>
        </p:blipFill>
        <p:spPr>
          <a:xfrm>
            <a:off x="570027" y="2276872"/>
            <a:ext cx="8230313" cy="3871296"/>
          </a:xfrm>
          <a:prstGeom prst="rect">
            <a:avLst/>
          </a:prstGeom>
        </p:spPr>
      </p:pic>
    </p:spTree>
    <p:extLst>
      <p:ext uri="{BB962C8B-B14F-4D97-AF65-F5344CB8AC3E}">
        <p14:creationId xmlns:p14="http://schemas.microsoft.com/office/powerpoint/2010/main" val="261794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A458E4-156B-8048-EEFD-B3B4C86B5C37}"/>
              </a:ext>
            </a:extLst>
          </p:cNvPr>
          <p:cNvSpPr>
            <a:spLocks noGrp="1"/>
          </p:cNvSpPr>
          <p:nvPr>
            <p:ph type="title"/>
          </p:nvPr>
        </p:nvSpPr>
        <p:spPr>
          <a:xfrm>
            <a:off x="971600" y="237600"/>
            <a:ext cx="7669163" cy="1022400"/>
          </a:xfrm>
        </p:spPr>
        <p:txBody>
          <a:bodyPr/>
          <a:lstStyle/>
          <a:p>
            <a:r>
              <a:rPr lang="en-GB" sz="2600" b="1" dirty="0">
                <a:effectLst/>
                <a:latin typeface="+mn-lt"/>
                <a:ea typeface="Malgun Gothic" panose="020B0503020000020004" pitchFamily="34" charset="-127"/>
              </a:rPr>
              <a:t>Energy prices have surged</a:t>
            </a:r>
            <a:endParaRPr lang="en-US" sz="2600" b="1" dirty="0">
              <a:latin typeface="+mn-lt"/>
              <a:ea typeface="Malgun Gothic" panose="020B0503020000020004" pitchFamily="34" charset="-127"/>
            </a:endParaRPr>
          </a:p>
        </p:txBody>
      </p:sp>
      <p:sp>
        <p:nvSpPr>
          <p:cNvPr id="4" name="Slide Number Placeholder 3">
            <a:extLst>
              <a:ext uri="{FF2B5EF4-FFF2-40B4-BE49-F238E27FC236}">
                <a16:creationId xmlns:a16="http://schemas.microsoft.com/office/drawing/2014/main" id="{0E257507-545D-8A51-7687-232E29DA423A}"/>
              </a:ext>
            </a:extLst>
          </p:cNvPr>
          <p:cNvSpPr>
            <a:spLocks noGrp="1"/>
          </p:cNvSpPr>
          <p:nvPr>
            <p:ph type="sldNum" sz="quarter" idx="12"/>
          </p:nvPr>
        </p:nvSpPr>
        <p:spPr/>
        <p:txBody>
          <a:bodyPr/>
          <a:lstStyle/>
          <a:p>
            <a:pPr>
              <a:defRPr/>
            </a:pPr>
            <a:fld id="{C4749FC6-E57E-42EB-81DF-6B0B9FBE904A}" type="slidenum">
              <a:rPr lang="en-GB" altLang="en-US" smtClean="0"/>
              <a:pPr>
                <a:defRPr/>
              </a:pPr>
              <a:t>5</a:t>
            </a:fld>
            <a:endParaRPr lang="en-GB" altLang="en-US" dirty="0"/>
          </a:p>
        </p:txBody>
      </p:sp>
      <p:sp>
        <p:nvSpPr>
          <p:cNvPr id="8" name="TextBox 7">
            <a:extLst>
              <a:ext uri="{FF2B5EF4-FFF2-40B4-BE49-F238E27FC236}">
                <a16:creationId xmlns:a16="http://schemas.microsoft.com/office/drawing/2014/main" id="{D11E590F-3AAD-E9A3-C731-F6C2F8469BC5}"/>
              </a:ext>
            </a:extLst>
          </p:cNvPr>
          <p:cNvSpPr txBox="1"/>
          <p:nvPr/>
        </p:nvSpPr>
        <p:spPr>
          <a:xfrm>
            <a:off x="683568" y="6411913"/>
            <a:ext cx="7272808" cy="246221"/>
          </a:xfrm>
          <a:prstGeom prst="rect">
            <a:avLst/>
          </a:prstGeom>
          <a:noFill/>
        </p:spPr>
        <p:txBody>
          <a:bodyPr wrap="square" rtlCol="0">
            <a:spAutoFit/>
          </a:bodyPr>
          <a:lstStyle/>
          <a:p>
            <a:r>
              <a:rPr lang="en-US" sz="1000" dirty="0">
                <a:solidFill>
                  <a:srgbClr val="000000"/>
                </a:solidFill>
              </a:rPr>
              <a:t>Source: OECD Consumer and Producer prices indices.</a:t>
            </a:r>
          </a:p>
        </p:txBody>
      </p:sp>
      <p:sp>
        <p:nvSpPr>
          <p:cNvPr id="12" name="TextBox 11">
            <a:extLst>
              <a:ext uri="{FF2B5EF4-FFF2-40B4-BE49-F238E27FC236}">
                <a16:creationId xmlns:a16="http://schemas.microsoft.com/office/drawing/2014/main" id="{E611E5DB-A756-F67A-DE27-62083BE1EA86}"/>
              </a:ext>
            </a:extLst>
          </p:cNvPr>
          <p:cNvSpPr txBox="1"/>
          <p:nvPr/>
        </p:nvSpPr>
        <p:spPr>
          <a:xfrm>
            <a:off x="791579" y="1537313"/>
            <a:ext cx="7596845" cy="615553"/>
          </a:xfrm>
          <a:prstGeom prst="rect">
            <a:avLst/>
          </a:prstGeom>
          <a:noFill/>
        </p:spPr>
        <p:txBody>
          <a:bodyPr wrap="square" rtlCol="0">
            <a:spAutoFit/>
          </a:bodyPr>
          <a:lstStyle/>
          <a:p>
            <a:pPr algn="ctr"/>
            <a:r>
              <a:rPr lang="en-US" b="1" dirty="0">
                <a:solidFill>
                  <a:srgbClr val="000000"/>
                </a:solidFill>
              </a:rPr>
              <a:t>Energy prices</a:t>
            </a:r>
          </a:p>
          <a:p>
            <a:pPr algn="ctr"/>
            <a:r>
              <a:rPr lang="en-US" sz="1600" dirty="0">
                <a:solidFill>
                  <a:srgbClr val="000000"/>
                </a:solidFill>
              </a:rPr>
              <a:t>Index 2020 Q1 = 100</a:t>
            </a:r>
            <a:endParaRPr lang="en-US" sz="1400" dirty="0">
              <a:solidFill>
                <a:srgbClr val="000000"/>
              </a:solidFill>
            </a:endParaRPr>
          </a:p>
        </p:txBody>
      </p:sp>
      <p:pic>
        <p:nvPicPr>
          <p:cNvPr id="2" name="Picture 1">
            <a:extLst>
              <a:ext uri="{FF2B5EF4-FFF2-40B4-BE49-F238E27FC236}">
                <a16:creationId xmlns:a16="http://schemas.microsoft.com/office/drawing/2014/main" id="{46C64BFF-81E9-FA79-C176-0F1C81FF3D88}"/>
              </a:ext>
            </a:extLst>
          </p:cNvPr>
          <p:cNvPicPr>
            <a:picLocks noChangeAspect="1"/>
          </p:cNvPicPr>
          <p:nvPr/>
        </p:nvPicPr>
        <p:blipFill>
          <a:blip r:embed="rId2"/>
          <a:stretch>
            <a:fillRect/>
          </a:stretch>
        </p:blipFill>
        <p:spPr>
          <a:xfrm>
            <a:off x="503238" y="2183698"/>
            <a:ext cx="8218120" cy="4121253"/>
          </a:xfrm>
          <a:prstGeom prst="rect">
            <a:avLst/>
          </a:prstGeom>
        </p:spPr>
      </p:pic>
    </p:spTree>
    <p:extLst>
      <p:ext uri="{BB962C8B-B14F-4D97-AF65-F5344CB8AC3E}">
        <p14:creationId xmlns:p14="http://schemas.microsoft.com/office/powerpoint/2010/main" val="2195683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A458E4-156B-8048-EEFD-B3B4C86B5C37}"/>
              </a:ext>
            </a:extLst>
          </p:cNvPr>
          <p:cNvSpPr>
            <a:spLocks noGrp="1"/>
          </p:cNvSpPr>
          <p:nvPr>
            <p:ph type="title"/>
          </p:nvPr>
        </p:nvSpPr>
        <p:spPr>
          <a:xfrm>
            <a:off x="971600" y="237600"/>
            <a:ext cx="7488832" cy="1022400"/>
          </a:xfrm>
        </p:spPr>
        <p:txBody>
          <a:bodyPr/>
          <a:lstStyle/>
          <a:p>
            <a:r>
              <a:rPr lang="en-GB" sz="2600" b="1" dirty="0">
                <a:latin typeface="+mn-lt"/>
                <a:ea typeface="Malgun Gothic" panose="020B0503020000020004" pitchFamily="34" charset="-127"/>
              </a:rPr>
              <a:t>Inflation is high</a:t>
            </a:r>
            <a:endParaRPr lang="en-US" sz="2600" b="1" dirty="0">
              <a:latin typeface="+mn-lt"/>
              <a:ea typeface="Malgun Gothic" panose="020B0503020000020004" pitchFamily="34" charset="-127"/>
            </a:endParaRPr>
          </a:p>
        </p:txBody>
      </p:sp>
      <p:sp>
        <p:nvSpPr>
          <p:cNvPr id="4" name="Slide Number Placeholder 3">
            <a:extLst>
              <a:ext uri="{FF2B5EF4-FFF2-40B4-BE49-F238E27FC236}">
                <a16:creationId xmlns:a16="http://schemas.microsoft.com/office/drawing/2014/main" id="{0E257507-545D-8A51-7687-232E29DA423A}"/>
              </a:ext>
            </a:extLst>
          </p:cNvPr>
          <p:cNvSpPr>
            <a:spLocks noGrp="1"/>
          </p:cNvSpPr>
          <p:nvPr>
            <p:ph type="sldNum" sz="quarter" idx="12"/>
          </p:nvPr>
        </p:nvSpPr>
        <p:spPr/>
        <p:txBody>
          <a:bodyPr/>
          <a:lstStyle/>
          <a:p>
            <a:pPr>
              <a:defRPr/>
            </a:pPr>
            <a:fld id="{C4749FC6-E57E-42EB-81DF-6B0B9FBE904A}" type="slidenum">
              <a:rPr lang="en-GB" altLang="en-US" smtClean="0"/>
              <a:pPr>
                <a:defRPr/>
              </a:pPr>
              <a:t>6</a:t>
            </a:fld>
            <a:endParaRPr lang="en-GB" altLang="en-US" dirty="0"/>
          </a:p>
        </p:txBody>
      </p:sp>
      <p:sp>
        <p:nvSpPr>
          <p:cNvPr id="7" name="TextBox 6">
            <a:extLst>
              <a:ext uri="{FF2B5EF4-FFF2-40B4-BE49-F238E27FC236}">
                <a16:creationId xmlns:a16="http://schemas.microsoft.com/office/drawing/2014/main" id="{17DBDCF2-5CBF-39B8-AC51-86FFB00593EE}"/>
              </a:ext>
            </a:extLst>
          </p:cNvPr>
          <p:cNvSpPr txBox="1"/>
          <p:nvPr/>
        </p:nvSpPr>
        <p:spPr>
          <a:xfrm>
            <a:off x="935596" y="1484784"/>
            <a:ext cx="7272808" cy="615553"/>
          </a:xfrm>
          <a:prstGeom prst="rect">
            <a:avLst/>
          </a:prstGeom>
          <a:noFill/>
        </p:spPr>
        <p:txBody>
          <a:bodyPr wrap="square" rtlCol="0">
            <a:spAutoFit/>
          </a:bodyPr>
          <a:lstStyle/>
          <a:p>
            <a:pPr algn="ctr"/>
            <a:r>
              <a:rPr lang="en-US" b="1" dirty="0">
                <a:solidFill>
                  <a:srgbClr val="000000"/>
                </a:solidFill>
              </a:rPr>
              <a:t>Consumer price index</a:t>
            </a:r>
          </a:p>
          <a:p>
            <a:pPr algn="ctr"/>
            <a:r>
              <a:rPr lang="en-US" sz="1600" dirty="0">
                <a:solidFill>
                  <a:srgbClr val="000000"/>
                </a:solidFill>
              </a:rPr>
              <a:t>Y-o-y % changes</a:t>
            </a:r>
            <a:endParaRPr lang="en-US" sz="1400" dirty="0">
              <a:solidFill>
                <a:srgbClr val="000000"/>
              </a:solidFill>
            </a:endParaRPr>
          </a:p>
        </p:txBody>
      </p:sp>
      <p:sp>
        <p:nvSpPr>
          <p:cNvPr id="8" name="TextBox 7">
            <a:extLst>
              <a:ext uri="{FF2B5EF4-FFF2-40B4-BE49-F238E27FC236}">
                <a16:creationId xmlns:a16="http://schemas.microsoft.com/office/drawing/2014/main" id="{CFDB4685-5FBF-B933-9718-D4C398C3B08F}"/>
              </a:ext>
            </a:extLst>
          </p:cNvPr>
          <p:cNvSpPr txBox="1"/>
          <p:nvPr/>
        </p:nvSpPr>
        <p:spPr>
          <a:xfrm>
            <a:off x="899592" y="6288828"/>
            <a:ext cx="7272808" cy="246221"/>
          </a:xfrm>
          <a:prstGeom prst="rect">
            <a:avLst/>
          </a:prstGeom>
          <a:noFill/>
        </p:spPr>
        <p:txBody>
          <a:bodyPr wrap="square" rtlCol="0">
            <a:spAutoFit/>
          </a:bodyPr>
          <a:lstStyle/>
          <a:p>
            <a:r>
              <a:rPr lang="en-US" sz="1000" dirty="0">
                <a:solidFill>
                  <a:srgbClr val="000000"/>
                </a:solidFill>
              </a:rPr>
              <a:t>Source: Czech Statistical Office; OECD Prices database.</a:t>
            </a:r>
          </a:p>
        </p:txBody>
      </p:sp>
      <p:pic>
        <p:nvPicPr>
          <p:cNvPr id="10" name="Picture 9">
            <a:extLst>
              <a:ext uri="{FF2B5EF4-FFF2-40B4-BE49-F238E27FC236}">
                <a16:creationId xmlns:a16="http://schemas.microsoft.com/office/drawing/2014/main" id="{44E3F685-4F8D-808C-7B86-1E1039388EA7}"/>
              </a:ext>
            </a:extLst>
          </p:cNvPr>
          <p:cNvPicPr>
            <a:picLocks noChangeAspect="1"/>
          </p:cNvPicPr>
          <p:nvPr/>
        </p:nvPicPr>
        <p:blipFill>
          <a:blip r:embed="rId2"/>
          <a:stretch>
            <a:fillRect/>
          </a:stretch>
        </p:blipFill>
        <p:spPr>
          <a:xfrm>
            <a:off x="590022" y="2100337"/>
            <a:ext cx="8218120" cy="4060288"/>
          </a:xfrm>
          <a:prstGeom prst="rect">
            <a:avLst/>
          </a:prstGeom>
        </p:spPr>
      </p:pic>
    </p:spTree>
    <p:extLst>
      <p:ext uri="{BB962C8B-B14F-4D97-AF65-F5344CB8AC3E}">
        <p14:creationId xmlns:p14="http://schemas.microsoft.com/office/powerpoint/2010/main" val="1008908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A458E4-156B-8048-EEFD-B3B4C86B5C37}"/>
              </a:ext>
            </a:extLst>
          </p:cNvPr>
          <p:cNvSpPr>
            <a:spLocks noGrp="1"/>
          </p:cNvSpPr>
          <p:nvPr>
            <p:ph type="title"/>
          </p:nvPr>
        </p:nvSpPr>
        <p:spPr>
          <a:xfrm>
            <a:off x="971600" y="237600"/>
            <a:ext cx="7715200" cy="1022400"/>
          </a:xfrm>
        </p:spPr>
        <p:txBody>
          <a:bodyPr/>
          <a:lstStyle/>
          <a:p>
            <a:r>
              <a:rPr lang="en-GB" sz="2600" b="1" dirty="0">
                <a:latin typeface="+mn-lt"/>
                <a:ea typeface="Malgun Gothic" panose="020B0503020000020004" pitchFamily="34" charset="-127"/>
              </a:rPr>
              <a:t>Unemployment remains low, but real wages have fallen steeply</a:t>
            </a:r>
            <a:endParaRPr lang="en-US" sz="2600" b="1" dirty="0">
              <a:latin typeface="+mn-lt"/>
              <a:ea typeface="Malgun Gothic" panose="020B0503020000020004" pitchFamily="34" charset="-127"/>
            </a:endParaRPr>
          </a:p>
        </p:txBody>
      </p:sp>
      <p:sp>
        <p:nvSpPr>
          <p:cNvPr id="4" name="Slide Number Placeholder 3">
            <a:extLst>
              <a:ext uri="{FF2B5EF4-FFF2-40B4-BE49-F238E27FC236}">
                <a16:creationId xmlns:a16="http://schemas.microsoft.com/office/drawing/2014/main" id="{0E257507-545D-8A51-7687-232E29DA423A}"/>
              </a:ext>
            </a:extLst>
          </p:cNvPr>
          <p:cNvSpPr>
            <a:spLocks noGrp="1"/>
          </p:cNvSpPr>
          <p:nvPr>
            <p:ph type="sldNum" sz="quarter" idx="12"/>
          </p:nvPr>
        </p:nvSpPr>
        <p:spPr/>
        <p:txBody>
          <a:bodyPr/>
          <a:lstStyle/>
          <a:p>
            <a:pPr>
              <a:defRPr/>
            </a:pPr>
            <a:fld id="{C4749FC6-E57E-42EB-81DF-6B0B9FBE904A}" type="slidenum">
              <a:rPr lang="en-GB" altLang="en-US" smtClean="0"/>
              <a:pPr>
                <a:defRPr/>
              </a:pPr>
              <a:t>7</a:t>
            </a:fld>
            <a:endParaRPr lang="en-GB" altLang="en-US" dirty="0"/>
          </a:p>
        </p:txBody>
      </p:sp>
      <p:sp>
        <p:nvSpPr>
          <p:cNvPr id="5" name="TextBox 4">
            <a:extLst>
              <a:ext uri="{FF2B5EF4-FFF2-40B4-BE49-F238E27FC236}">
                <a16:creationId xmlns:a16="http://schemas.microsoft.com/office/drawing/2014/main" id="{CAB1AA1E-AB05-1297-D81D-54D6B4D79ADB}"/>
              </a:ext>
            </a:extLst>
          </p:cNvPr>
          <p:cNvSpPr txBox="1"/>
          <p:nvPr/>
        </p:nvSpPr>
        <p:spPr>
          <a:xfrm>
            <a:off x="883279" y="1511676"/>
            <a:ext cx="3636404" cy="615553"/>
          </a:xfrm>
          <a:prstGeom prst="rect">
            <a:avLst/>
          </a:prstGeom>
          <a:noFill/>
        </p:spPr>
        <p:txBody>
          <a:bodyPr wrap="square" rtlCol="0">
            <a:spAutoFit/>
          </a:bodyPr>
          <a:lstStyle/>
          <a:p>
            <a:pPr algn="ctr"/>
            <a:r>
              <a:rPr lang="en-US" b="1" dirty="0">
                <a:solidFill>
                  <a:srgbClr val="000000"/>
                </a:solidFill>
              </a:rPr>
              <a:t>Unemployment rate</a:t>
            </a:r>
          </a:p>
          <a:p>
            <a:pPr algn="ctr"/>
            <a:r>
              <a:rPr lang="en-GB" sz="1600" dirty="0">
                <a:solidFill>
                  <a:srgbClr val="000000"/>
                </a:solidFill>
              </a:rPr>
              <a:t>% of labour force</a:t>
            </a:r>
            <a:endParaRPr lang="en-GB" sz="1400" dirty="0">
              <a:solidFill>
                <a:srgbClr val="000000"/>
              </a:solidFill>
            </a:endParaRPr>
          </a:p>
        </p:txBody>
      </p:sp>
      <p:sp>
        <p:nvSpPr>
          <p:cNvPr id="6" name="TextBox 5">
            <a:extLst>
              <a:ext uri="{FF2B5EF4-FFF2-40B4-BE49-F238E27FC236}">
                <a16:creationId xmlns:a16="http://schemas.microsoft.com/office/drawing/2014/main" id="{D73CA0E8-1A6C-5497-8484-755AC00553ED}"/>
              </a:ext>
            </a:extLst>
          </p:cNvPr>
          <p:cNvSpPr txBox="1"/>
          <p:nvPr/>
        </p:nvSpPr>
        <p:spPr>
          <a:xfrm>
            <a:off x="4829200" y="1511676"/>
            <a:ext cx="3636404" cy="615553"/>
          </a:xfrm>
          <a:prstGeom prst="rect">
            <a:avLst/>
          </a:prstGeom>
          <a:noFill/>
        </p:spPr>
        <p:txBody>
          <a:bodyPr wrap="square" rtlCol="0">
            <a:spAutoFit/>
          </a:bodyPr>
          <a:lstStyle/>
          <a:p>
            <a:pPr algn="ctr"/>
            <a:r>
              <a:rPr lang="en-US" b="1" dirty="0">
                <a:solidFill>
                  <a:srgbClr val="000000"/>
                </a:solidFill>
              </a:rPr>
              <a:t>Real wages</a:t>
            </a:r>
          </a:p>
          <a:p>
            <a:pPr algn="ctr"/>
            <a:r>
              <a:rPr lang="en-US" sz="1600" dirty="0">
                <a:solidFill>
                  <a:srgbClr val="000000"/>
                </a:solidFill>
              </a:rPr>
              <a:t>Y-o-y % changes</a:t>
            </a:r>
            <a:endParaRPr lang="en-US" sz="1400" dirty="0">
              <a:solidFill>
                <a:srgbClr val="000000"/>
              </a:solidFill>
            </a:endParaRPr>
          </a:p>
        </p:txBody>
      </p:sp>
      <p:sp>
        <p:nvSpPr>
          <p:cNvPr id="8" name="TextBox 7">
            <a:extLst>
              <a:ext uri="{FF2B5EF4-FFF2-40B4-BE49-F238E27FC236}">
                <a16:creationId xmlns:a16="http://schemas.microsoft.com/office/drawing/2014/main" id="{1254DDFA-6776-74D5-376B-C157ECF30CEC}"/>
              </a:ext>
            </a:extLst>
          </p:cNvPr>
          <p:cNvSpPr txBox="1"/>
          <p:nvPr/>
        </p:nvSpPr>
        <p:spPr>
          <a:xfrm>
            <a:off x="755576" y="6374179"/>
            <a:ext cx="7272808" cy="246221"/>
          </a:xfrm>
          <a:prstGeom prst="rect">
            <a:avLst/>
          </a:prstGeom>
          <a:noFill/>
        </p:spPr>
        <p:txBody>
          <a:bodyPr wrap="square" rtlCol="0">
            <a:spAutoFit/>
          </a:bodyPr>
          <a:lstStyle/>
          <a:p>
            <a:r>
              <a:rPr lang="en-US" sz="1000" dirty="0">
                <a:solidFill>
                  <a:srgbClr val="000000"/>
                </a:solidFill>
              </a:rPr>
              <a:t>Source:  OECD Economic Outlook database; Czech Statistical Office.</a:t>
            </a:r>
          </a:p>
        </p:txBody>
      </p:sp>
      <p:pic>
        <p:nvPicPr>
          <p:cNvPr id="9" name="Picture 8">
            <a:extLst>
              <a:ext uri="{FF2B5EF4-FFF2-40B4-BE49-F238E27FC236}">
                <a16:creationId xmlns:a16="http://schemas.microsoft.com/office/drawing/2014/main" id="{87B62FEE-5E53-A2ED-328D-47737CBEB984}"/>
              </a:ext>
            </a:extLst>
          </p:cNvPr>
          <p:cNvPicPr>
            <a:picLocks noChangeAspect="1"/>
          </p:cNvPicPr>
          <p:nvPr/>
        </p:nvPicPr>
        <p:blipFill>
          <a:blip r:embed="rId2"/>
          <a:stretch>
            <a:fillRect/>
          </a:stretch>
        </p:blipFill>
        <p:spPr>
          <a:xfrm>
            <a:off x="505040" y="2277780"/>
            <a:ext cx="4102964" cy="3846909"/>
          </a:xfrm>
          <a:prstGeom prst="rect">
            <a:avLst/>
          </a:prstGeom>
        </p:spPr>
      </p:pic>
      <p:pic>
        <p:nvPicPr>
          <p:cNvPr id="7" name="Picture 6">
            <a:extLst>
              <a:ext uri="{FF2B5EF4-FFF2-40B4-BE49-F238E27FC236}">
                <a16:creationId xmlns:a16="http://schemas.microsoft.com/office/drawing/2014/main" id="{DD8DC5DB-E084-500A-0043-48AE4EF9136A}"/>
              </a:ext>
            </a:extLst>
          </p:cNvPr>
          <p:cNvPicPr>
            <a:picLocks noChangeAspect="1"/>
          </p:cNvPicPr>
          <p:nvPr/>
        </p:nvPicPr>
        <p:blipFill>
          <a:blip r:embed="rId3"/>
          <a:stretch>
            <a:fillRect/>
          </a:stretch>
        </p:blipFill>
        <p:spPr>
          <a:xfrm>
            <a:off x="4631222" y="2291342"/>
            <a:ext cx="4102964" cy="3846909"/>
          </a:xfrm>
          <a:prstGeom prst="rect">
            <a:avLst/>
          </a:prstGeom>
        </p:spPr>
      </p:pic>
    </p:spTree>
    <p:extLst>
      <p:ext uri="{BB962C8B-B14F-4D97-AF65-F5344CB8AC3E}">
        <p14:creationId xmlns:p14="http://schemas.microsoft.com/office/powerpoint/2010/main" val="1644833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A458E4-156B-8048-EEFD-B3B4C86B5C37}"/>
              </a:ext>
            </a:extLst>
          </p:cNvPr>
          <p:cNvSpPr>
            <a:spLocks noGrp="1"/>
          </p:cNvSpPr>
          <p:nvPr>
            <p:ph type="title"/>
          </p:nvPr>
        </p:nvSpPr>
        <p:spPr>
          <a:xfrm>
            <a:off x="971600" y="237600"/>
            <a:ext cx="7715200" cy="1022400"/>
          </a:xfrm>
        </p:spPr>
        <p:txBody>
          <a:bodyPr/>
          <a:lstStyle/>
          <a:p>
            <a:r>
              <a:rPr lang="en-US" sz="2600" b="1" dirty="0">
                <a:latin typeface="+mn-lt"/>
                <a:ea typeface="Malgun Gothic" panose="020B0503020000020004" pitchFamily="34" charset="-127"/>
              </a:rPr>
              <a:t>Growth will be subdued in 2023</a:t>
            </a:r>
          </a:p>
        </p:txBody>
      </p:sp>
      <p:sp>
        <p:nvSpPr>
          <p:cNvPr id="4" name="Slide Number Placeholder 3">
            <a:extLst>
              <a:ext uri="{FF2B5EF4-FFF2-40B4-BE49-F238E27FC236}">
                <a16:creationId xmlns:a16="http://schemas.microsoft.com/office/drawing/2014/main" id="{0E257507-545D-8A51-7687-232E29DA423A}"/>
              </a:ext>
            </a:extLst>
          </p:cNvPr>
          <p:cNvSpPr>
            <a:spLocks noGrp="1"/>
          </p:cNvSpPr>
          <p:nvPr>
            <p:ph type="sldNum" sz="quarter" idx="12"/>
          </p:nvPr>
        </p:nvSpPr>
        <p:spPr/>
        <p:txBody>
          <a:bodyPr/>
          <a:lstStyle/>
          <a:p>
            <a:pPr>
              <a:defRPr/>
            </a:pPr>
            <a:fld id="{C4749FC6-E57E-42EB-81DF-6B0B9FBE904A}" type="slidenum">
              <a:rPr lang="en-GB" altLang="en-US" smtClean="0"/>
              <a:pPr>
                <a:defRPr/>
              </a:pPr>
              <a:t>8</a:t>
            </a:fld>
            <a:endParaRPr lang="en-GB" altLang="en-US" dirty="0"/>
          </a:p>
        </p:txBody>
      </p:sp>
      <p:graphicFrame>
        <p:nvGraphicFramePr>
          <p:cNvPr id="5" name="Table 5">
            <a:extLst>
              <a:ext uri="{FF2B5EF4-FFF2-40B4-BE49-F238E27FC236}">
                <a16:creationId xmlns:a16="http://schemas.microsoft.com/office/drawing/2014/main" id="{6A26D44D-BE60-92D0-CE40-1CE50B554DC9}"/>
              </a:ext>
            </a:extLst>
          </p:cNvPr>
          <p:cNvGraphicFramePr>
            <a:graphicFrameLocks noGrp="1"/>
          </p:cNvGraphicFramePr>
          <p:nvPr>
            <p:extLst>
              <p:ext uri="{D42A27DB-BD31-4B8C-83A1-F6EECF244321}">
                <p14:modId xmlns:p14="http://schemas.microsoft.com/office/powerpoint/2010/main" val="4289971536"/>
              </p:ext>
            </p:extLst>
          </p:nvPr>
        </p:nvGraphicFramePr>
        <p:xfrm>
          <a:off x="529209" y="2163451"/>
          <a:ext cx="8012085" cy="3345010"/>
        </p:xfrm>
        <a:graphic>
          <a:graphicData uri="http://schemas.openxmlformats.org/drawingml/2006/table">
            <a:tbl>
              <a:tblPr firstRow="1" bandRow="1">
                <a:tableStyleId>{5C22544A-7EE6-4342-B048-85BDC9FD1C3A}</a:tableStyleId>
              </a:tblPr>
              <a:tblGrid>
                <a:gridCol w="3538735">
                  <a:extLst>
                    <a:ext uri="{9D8B030D-6E8A-4147-A177-3AD203B41FA5}">
                      <a16:colId xmlns:a16="http://schemas.microsoft.com/office/drawing/2014/main" val="1717358236"/>
                    </a:ext>
                  </a:extLst>
                </a:gridCol>
                <a:gridCol w="1440160">
                  <a:extLst>
                    <a:ext uri="{9D8B030D-6E8A-4147-A177-3AD203B41FA5}">
                      <a16:colId xmlns:a16="http://schemas.microsoft.com/office/drawing/2014/main" val="2858798893"/>
                    </a:ext>
                  </a:extLst>
                </a:gridCol>
                <a:gridCol w="1584176">
                  <a:extLst>
                    <a:ext uri="{9D8B030D-6E8A-4147-A177-3AD203B41FA5}">
                      <a16:colId xmlns:a16="http://schemas.microsoft.com/office/drawing/2014/main" val="935260421"/>
                    </a:ext>
                  </a:extLst>
                </a:gridCol>
                <a:gridCol w="1449014">
                  <a:extLst>
                    <a:ext uri="{9D8B030D-6E8A-4147-A177-3AD203B41FA5}">
                      <a16:colId xmlns:a16="http://schemas.microsoft.com/office/drawing/2014/main" val="3081940392"/>
                    </a:ext>
                  </a:extLst>
                </a:gridCol>
              </a:tblGrid>
              <a:tr h="669002">
                <a:tc>
                  <a:txBody>
                    <a:bodyPr/>
                    <a:lstStyle/>
                    <a:p>
                      <a:pPr algn="just">
                        <a:lnSpc>
                          <a:spcPts val="1000"/>
                        </a:lnSpc>
                      </a:pPr>
                      <a:endParaRPr lang="en-US" sz="1800" dirty="0">
                        <a:effectLst/>
                        <a:latin typeface="Arial Narrow" panose="020B0606020202030204" pitchFamily="34" charset="0"/>
                      </a:endParaRPr>
                    </a:p>
                  </a:txBody>
                  <a:tcPr marL="68580" marR="68580" marT="0" marB="0"/>
                </a:tc>
                <a:tc>
                  <a:txBody>
                    <a:bodyPr/>
                    <a:lstStyle/>
                    <a:p>
                      <a:pPr algn="ctr">
                        <a:lnSpc>
                          <a:spcPts val="1100"/>
                        </a:lnSpc>
                        <a:spcBef>
                          <a:spcPts val="100"/>
                        </a:spcBef>
                      </a:pPr>
                      <a:r>
                        <a:rPr lang="en-US" sz="1800" b="1" dirty="0">
                          <a:solidFill>
                            <a:schemeClr val="bg1"/>
                          </a:solidFill>
                          <a:effectLst/>
                          <a:latin typeface="Georgia" panose="02040502050405020303" pitchFamily="18" charset="0"/>
                          <a:ea typeface="Arial" panose="020B0604020202020204" pitchFamily="34" charset="0"/>
                          <a:cs typeface="Times New Roman" panose="02020603050405020304" pitchFamily="18" charset="0"/>
                        </a:rPr>
                        <a:t>2022</a:t>
                      </a:r>
                      <a:endParaRPr lang="en-US" sz="1800" dirty="0">
                        <a:solidFill>
                          <a:schemeClr val="bg1"/>
                        </a:solidFill>
                        <a:effectLst/>
                        <a:latin typeface="Georgia" panose="02040502050405020303"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marL="0" algn="ctr" rtl="0" eaLnBrk="1" latinLnBrk="0" hangingPunct="1">
                        <a:lnSpc>
                          <a:spcPts val="1100"/>
                        </a:lnSpc>
                        <a:spcBef>
                          <a:spcPts val="100"/>
                        </a:spcBef>
                      </a:pPr>
                      <a:r>
                        <a:rPr kumimoji="0" lang="en-US" sz="1800" b="1" kern="1200" dirty="0">
                          <a:solidFill>
                            <a:schemeClr val="bg1"/>
                          </a:solidFill>
                          <a:effectLst/>
                          <a:latin typeface="Georgia" panose="02040502050405020303" pitchFamily="18" charset="0"/>
                          <a:ea typeface="Arial" panose="020B0604020202020204" pitchFamily="34" charset="0"/>
                          <a:cs typeface="Times New Roman" panose="02020603050405020304" pitchFamily="18" charset="0"/>
                        </a:rPr>
                        <a:t>2023</a:t>
                      </a:r>
                    </a:p>
                  </a:txBody>
                  <a:tcPr marL="68580" marR="68580" marT="0" marB="0" anchor="ctr"/>
                </a:tc>
                <a:tc>
                  <a:txBody>
                    <a:bodyPr/>
                    <a:lstStyle/>
                    <a:p>
                      <a:pPr marL="0" algn="ctr" rtl="0" eaLnBrk="1" latinLnBrk="0" hangingPunct="1">
                        <a:lnSpc>
                          <a:spcPts val="1100"/>
                        </a:lnSpc>
                        <a:spcBef>
                          <a:spcPts val="100"/>
                        </a:spcBef>
                      </a:pPr>
                      <a:r>
                        <a:rPr kumimoji="0" lang="en-US" sz="1800" b="1" kern="1200" dirty="0">
                          <a:solidFill>
                            <a:schemeClr val="bg1"/>
                          </a:solidFill>
                          <a:effectLst/>
                          <a:latin typeface="Georgia" panose="02040502050405020303" pitchFamily="18" charset="0"/>
                          <a:ea typeface="Arial" panose="020B0604020202020204" pitchFamily="34" charset="0"/>
                          <a:cs typeface="Times New Roman" panose="02020603050405020304" pitchFamily="18" charset="0"/>
                        </a:rPr>
                        <a:t>2024</a:t>
                      </a:r>
                    </a:p>
                  </a:txBody>
                  <a:tcPr marL="68580" marR="68580" marT="0" marB="0" anchor="ctr"/>
                </a:tc>
                <a:extLst>
                  <a:ext uri="{0D108BD9-81ED-4DB2-BD59-A6C34878D82A}">
                    <a16:rowId xmlns:a16="http://schemas.microsoft.com/office/drawing/2014/main" val="1938084517"/>
                  </a:ext>
                </a:extLst>
              </a:tr>
              <a:tr h="669002">
                <a:tc>
                  <a:txBody>
                    <a:bodyPr/>
                    <a:lstStyle/>
                    <a:p>
                      <a:pPr algn="l">
                        <a:lnSpc>
                          <a:spcPts val="1000"/>
                        </a:lnSpc>
                        <a:spcBef>
                          <a:spcPts val="50"/>
                        </a:spcBef>
                        <a:spcAft>
                          <a:spcPts val="100"/>
                        </a:spcAft>
                      </a:pPr>
                      <a:r>
                        <a:rPr lang="en-US" sz="1800" b="1" dirty="0">
                          <a:solidFill>
                            <a:srgbClr val="000000"/>
                          </a:solidFill>
                          <a:effectLst/>
                          <a:latin typeface="+mn-lt"/>
                          <a:ea typeface="Arial" panose="020B0604020202020204" pitchFamily="34" charset="0"/>
                          <a:cs typeface="Times New Roman" panose="02020603050405020304" pitchFamily="18" charset="0"/>
                        </a:rPr>
                        <a:t>Real GDP growth, %</a:t>
                      </a:r>
                    </a:p>
                  </a:txBody>
                  <a:tcPr marL="68580" marR="68580" marT="0" marB="0" anchor="ctr"/>
                </a:tc>
                <a:tc>
                  <a:txBody>
                    <a:bodyPr/>
                    <a:lstStyle/>
                    <a:p>
                      <a:pPr marL="114300" algn="r">
                        <a:lnSpc>
                          <a:spcPts val="1000"/>
                        </a:lnSpc>
                        <a:spcBef>
                          <a:spcPts val="50"/>
                        </a:spcBef>
                        <a:spcAft>
                          <a:spcPts val="100"/>
                        </a:spcAft>
                      </a:pPr>
                      <a:r>
                        <a:rPr lang="en-US" sz="1800" b="1" dirty="0">
                          <a:solidFill>
                            <a:srgbClr val="000000"/>
                          </a:solidFill>
                          <a:effectLst/>
                          <a:latin typeface="Georgia" panose="02040502050405020303" pitchFamily="18" charset="0"/>
                          <a:ea typeface="Arial" panose="020B0604020202020204" pitchFamily="34" charset="0"/>
                          <a:cs typeface="Times New Roman" panose="02020603050405020304" pitchFamily="18" charset="0"/>
                        </a:rPr>
                        <a:t>2.4</a:t>
                      </a:r>
                    </a:p>
                  </a:txBody>
                  <a:tcPr marL="68580" marR="68580" marT="0" marB="0" anchor="ctr"/>
                </a:tc>
                <a:tc>
                  <a:txBody>
                    <a:bodyPr/>
                    <a:lstStyle/>
                    <a:p>
                      <a:pPr marL="114300" algn="r">
                        <a:lnSpc>
                          <a:spcPts val="1000"/>
                        </a:lnSpc>
                        <a:spcBef>
                          <a:spcPts val="50"/>
                        </a:spcBef>
                        <a:spcAft>
                          <a:spcPts val="100"/>
                        </a:spcAft>
                      </a:pPr>
                      <a:r>
                        <a:rPr lang="en-US" sz="1800" b="1" dirty="0">
                          <a:solidFill>
                            <a:srgbClr val="000000"/>
                          </a:solidFill>
                          <a:effectLst/>
                          <a:latin typeface="Georgia" panose="02040502050405020303" pitchFamily="18" charset="0"/>
                          <a:ea typeface="Arial" panose="020B0604020202020204" pitchFamily="34" charset="0"/>
                          <a:cs typeface="Times New Roman" panose="02020603050405020304" pitchFamily="18" charset="0"/>
                        </a:rPr>
                        <a:t>0.1</a:t>
                      </a:r>
                    </a:p>
                  </a:txBody>
                  <a:tcPr marL="68580" marR="68580" marT="0" marB="0" anchor="ctr"/>
                </a:tc>
                <a:tc>
                  <a:txBody>
                    <a:bodyPr/>
                    <a:lstStyle/>
                    <a:p>
                      <a:pPr marL="114300" algn="r">
                        <a:lnSpc>
                          <a:spcPts val="1000"/>
                        </a:lnSpc>
                        <a:spcBef>
                          <a:spcPts val="50"/>
                        </a:spcBef>
                        <a:spcAft>
                          <a:spcPts val="100"/>
                        </a:spcAft>
                      </a:pPr>
                      <a:r>
                        <a:rPr lang="en-US" sz="1800" b="1" dirty="0">
                          <a:solidFill>
                            <a:srgbClr val="000000"/>
                          </a:solidFill>
                          <a:effectLst/>
                          <a:latin typeface="Georgia" panose="02040502050405020303" pitchFamily="18" charset="0"/>
                          <a:ea typeface="Arial" panose="020B0604020202020204" pitchFamily="34" charset="0"/>
                          <a:cs typeface="Times New Roman" panose="02020603050405020304" pitchFamily="18" charset="0"/>
                        </a:rPr>
                        <a:t>2.4</a:t>
                      </a:r>
                    </a:p>
                  </a:txBody>
                  <a:tcPr marL="68580" marR="68580" marT="0" marB="0" anchor="ctr"/>
                </a:tc>
                <a:extLst>
                  <a:ext uri="{0D108BD9-81ED-4DB2-BD59-A6C34878D82A}">
                    <a16:rowId xmlns:a16="http://schemas.microsoft.com/office/drawing/2014/main" val="1262991339"/>
                  </a:ext>
                </a:extLst>
              </a:tr>
              <a:tr h="669002">
                <a:tc>
                  <a:txBody>
                    <a:bodyPr/>
                    <a:lstStyle/>
                    <a:p>
                      <a:pPr algn="l">
                        <a:lnSpc>
                          <a:spcPts val="1000"/>
                        </a:lnSpc>
                        <a:spcBef>
                          <a:spcPts val="50"/>
                        </a:spcBef>
                        <a:spcAft>
                          <a:spcPts val="100"/>
                        </a:spcAft>
                      </a:pPr>
                      <a:r>
                        <a:rPr lang="en-US" sz="1800" b="1" dirty="0">
                          <a:solidFill>
                            <a:srgbClr val="000000"/>
                          </a:solidFill>
                          <a:effectLst/>
                          <a:latin typeface="Georgia" panose="02040502050405020303" pitchFamily="18" charset="0"/>
                          <a:ea typeface="Arial" panose="020B0604020202020204" pitchFamily="34" charset="0"/>
                          <a:cs typeface="Times New Roman" panose="02020603050405020304" pitchFamily="18" charset="0"/>
                        </a:rPr>
                        <a:t>Unemployment rate, %</a:t>
                      </a:r>
                    </a:p>
                  </a:txBody>
                  <a:tcPr marL="68580" marR="68580" marT="0" marB="0" anchor="ctr"/>
                </a:tc>
                <a:tc>
                  <a:txBody>
                    <a:bodyPr/>
                    <a:lstStyle/>
                    <a:p>
                      <a:pPr marL="114300" algn="r">
                        <a:lnSpc>
                          <a:spcPts val="1000"/>
                        </a:lnSpc>
                        <a:spcBef>
                          <a:spcPts val="50"/>
                        </a:spcBef>
                        <a:spcAft>
                          <a:spcPts val="100"/>
                        </a:spcAft>
                      </a:pPr>
                      <a:r>
                        <a:rPr lang="en-US" sz="1800" b="1" dirty="0">
                          <a:solidFill>
                            <a:srgbClr val="000000"/>
                          </a:solidFill>
                          <a:effectLst/>
                          <a:latin typeface="Georgia" panose="02040502050405020303" pitchFamily="18" charset="0"/>
                          <a:ea typeface="Arial" panose="020B0604020202020204" pitchFamily="34" charset="0"/>
                          <a:cs typeface="Times New Roman" panose="02020603050405020304" pitchFamily="18" charset="0"/>
                        </a:rPr>
                        <a:t>2.3</a:t>
                      </a:r>
                    </a:p>
                  </a:txBody>
                  <a:tcPr marL="68580" marR="68580" marT="0" marB="0" anchor="ctr"/>
                </a:tc>
                <a:tc>
                  <a:txBody>
                    <a:bodyPr/>
                    <a:lstStyle/>
                    <a:p>
                      <a:pPr marL="114300" algn="r">
                        <a:lnSpc>
                          <a:spcPts val="1000"/>
                        </a:lnSpc>
                        <a:spcBef>
                          <a:spcPts val="50"/>
                        </a:spcBef>
                        <a:spcAft>
                          <a:spcPts val="100"/>
                        </a:spcAft>
                      </a:pPr>
                      <a:r>
                        <a:rPr lang="en-US" sz="1800" b="1" dirty="0">
                          <a:solidFill>
                            <a:srgbClr val="000000"/>
                          </a:solidFill>
                          <a:effectLst/>
                          <a:latin typeface="Georgia" panose="02040502050405020303" pitchFamily="18" charset="0"/>
                          <a:ea typeface="Arial" panose="020B0604020202020204" pitchFamily="34" charset="0"/>
                          <a:cs typeface="Times New Roman" panose="02020603050405020304" pitchFamily="18" charset="0"/>
                        </a:rPr>
                        <a:t>2.6</a:t>
                      </a:r>
                    </a:p>
                  </a:txBody>
                  <a:tcPr marL="68580" marR="68580" marT="0" marB="0" anchor="ctr"/>
                </a:tc>
                <a:tc>
                  <a:txBody>
                    <a:bodyPr/>
                    <a:lstStyle/>
                    <a:p>
                      <a:pPr marL="114300" algn="r">
                        <a:lnSpc>
                          <a:spcPts val="1000"/>
                        </a:lnSpc>
                        <a:spcBef>
                          <a:spcPts val="50"/>
                        </a:spcBef>
                        <a:spcAft>
                          <a:spcPts val="100"/>
                        </a:spcAft>
                      </a:pPr>
                      <a:r>
                        <a:rPr lang="en-US" sz="1800" b="1" dirty="0">
                          <a:solidFill>
                            <a:srgbClr val="000000"/>
                          </a:solidFill>
                          <a:effectLst/>
                          <a:latin typeface="Georgia" panose="02040502050405020303" pitchFamily="18" charset="0"/>
                          <a:ea typeface="Arial" panose="020B0604020202020204" pitchFamily="34" charset="0"/>
                          <a:cs typeface="Times New Roman" panose="02020603050405020304" pitchFamily="18" charset="0"/>
                        </a:rPr>
                        <a:t>2.8</a:t>
                      </a:r>
                    </a:p>
                  </a:txBody>
                  <a:tcPr marL="68580" marR="68580" marT="0" marB="0" anchor="ctr"/>
                </a:tc>
                <a:extLst>
                  <a:ext uri="{0D108BD9-81ED-4DB2-BD59-A6C34878D82A}">
                    <a16:rowId xmlns:a16="http://schemas.microsoft.com/office/drawing/2014/main" val="2579430708"/>
                  </a:ext>
                </a:extLst>
              </a:tr>
              <a:tr h="669002">
                <a:tc>
                  <a:txBody>
                    <a:bodyPr/>
                    <a:lstStyle/>
                    <a:p>
                      <a:pPr algn="l">
                        <a:lnSpc>
                          <a:spcPts val="1000"/>
                        </a:lnSpc>
                        <a:spcBef>
                          <a:spcPts val="50"/>
                        </a:spcBef>
                        <a:spcAft>
                          <a:spcPts val="100"/>
                        </a:spcAft>
                      </a:pPr>
                      <a:r>
                        <a:rPr lang="en-US" sz="1800" b="1" dirty="0">
                          <a:solidFill>
                            <a:srgbClr val="000000"/>
                          </a:solidFill>
                          <a:effectLst/>
                          <a:latin typeface="Georgia" panose="02040502050405020303" pitchFamily="18" charset="0"/>
                          <a:ea typeface="Arial" panose="020B0604020202020204" pitchFamily="34" charset="0"/>
                          <a:cs typeface="Times New Roman" panose="02020603050405020304" pitchFamily="18" charset="0"/>
                        </a:rPr>
                        <a:t>Consumer price inflation, %</a:t>
                      </a:r>
                    </a:p>
                  </a:txBody>
                  <a:tcPr marL="68580" marR="68580" marT="0" marB="0" anchor="ctr"/>
                </a:tc>
                <a:tc>
                  <a:txBody>
                    <a:bodyPr/>
                    <a:lstStyle/>
                    <a:p>
                      <a:pPr marL="114300" algn="r">
                        <a:lnSpc>
                          <a:spcPts val="1000"/>
                        </a:lnSpc>
                        <a:spcBef>
                          <a:spcPts val="50"/>
                        </a:spcBef>
                        <a:spcAft>
                          <a:spcPts val="100"/>
                        </a:spcAft>
                      </a:pPr>
                      <a:r>
                        <a:rPr lang="en-US" sz="1800" b="1" dirty="0">
                          <a:solidFill>
                            <a:srgbClr val="000000"/>
                          </a:solidFill>
                          <a:effectLst/>
                          <a:latin typeface="Georgia" panose="02040502050405020303" pitchFamily="18" charset="0"/>
                          <a:ea typeface="Arial" panose="020B0604020202020204" pitchFamily="34" charset="0"/>
                          <a:cs typeface="Times New Roman" panose="02020603050405020304" pitchFamily="18" charset="0"/>
                        </a:rPr>
                        <a:t>15.1</a:t>
                      </a:r>
                    </a:p>
                  </a:txBody>
                  <a:tcPr marL="68580" marR="68580" marT="0" marB="0" anchor="ctr"/>
                </a:tc>
                <a:tc>
                  <a:txBody>
                    <a:bodyPr/>
                    <a:lstStyle/>
                    <a:p>
                      <a:pPr marL="114300" algn="r">
                        <a:lnSpc>
                          <a:spcPts val="1000"/>
                        </a:lnSpc>
                        <a:spcBef>
                          <a:spcPts val="50"/>
                        </a:spcBef>
                        <a:spcAft>
                          <a:spcPts val="100"/>
                        </a:spcAft>
                      </a:pPr>
                      <a:r>
                        <a:rPr lang="en-US" sz="1800" b="1" dirty="0">
                          <a:solidFill>
                            <a:srgbClr val="000000"/>
                          </a:solidFill>
                          <a:effectLst/>
                          <a:latin typeface="Georgia" panose="02040502050405020303" pitchFamily="18" charset="0"/>
                          <a:ea typeface="Arial" panose="020B0604020202020204" pitchFamily="34" charset="0"/>
                          <a:cs typeface="Times New Roman" panose="02020603050405020304" pitchFamily="18" charset="0"/>
                        </a:rPr>
                        <a:t>13.0</a:t>
                      </a:r>
                    </a:p>
                  </a:txBody>
                  <a:tcPr marL="68580" marR="68580" marT="0" marB="0" anchor="ctr"/>
                </a:tc>
                <a:tc>
                  <a:txBody>
                    <a:bodyPr/>
                    <a:lstStyle/>
                    <a:p>
                      <a:pPr marL="114300" algn="r">
                        <a:lnSpc>
                          <a:spcPts val="1000"/>
                        </a:lnSpc>
                        <a:spcBef>
                          <a:spcPts val="50"/>
                        </a:spcBef>
                        <a:spcAft>
                          <a:spcPts val="100"/>
                        </a:spcAft>
                      </a:pPr>
                      <a:r>
                        <a:rPr lang="en-US" sz="1800" b="1" dirty="0">
                          <a:solidFill>
                            <a:srgbClr val="000000"/>
                          </a:solidFill>
                          <a:effectLst/>
                          <a:latin typeface="Georgia" panose="02040502050405020303" pitchFamily="18" charset="0"/>
                          <a:ea typeface="Arial" panose="020B0604020202020204" pitchFamily="34" charset="0"/>
                          <a:cs typeface="Times New Roman" panose="02020603050405020304" pitchFamily="18" charset="0"/>
                        </a:rPr>
                        <a:t>4.1</a:t>
                      </a:r>
                    </a:p>
                  </a:txBody>
                  <a:tcPr marL="68580" marR="68580" marT="0" marB="0" anchor="ctr"/>
                </a:tc>
                <a:extLst>
                  <a:ext uri="{0D108BD9-81ED-4DB2-BD59-A6C34878D82A}">
                    <a16:rowId xmlns:a16="http://schemas.microsoft.com/office/drawing/2014/main" val="1165825670"/>
                  </a:ext>
                </a:extLst>
              </a:tr>
              <a:tr h="669002">
                <a:tc>
                  <a:txBody>
                    <a:bodyPr/>
                    <a:lstStyle/>
                    <a:p>
                      <a:pPr algn="l">
                        <a:lnSpc>
                          <a:spcPts val="1000"/>
                        </a:lnSpc>
                        <a:spcBef>
                          <a:spcPts val="50"/>
                        </a:spcBef>
                        <a:spcAft>
                          <a:spcPts val="100"/>
                        </a:spcAft>
                      </a:pPr>
                      <a:r>
                        <a:rPr lang="en-US" sz="1800" b="1" dirty="0">
                          <a:solidFill>
                            <a:srgbClr val="000000"/>
                          </a:solidFill>
                          <a:effectLst/>
                          <a:latin typeface="Georgia" panose="02040502050405020303" pitchFamily="18" charset="0"/>
                          <a:ea typeface="Arial" panose="020B0604020202020204" pitchFamily="34" charset="0"/>
                          <a:cs typeface="Times New Roman" panose="02020603050405020304" pitchFamily="18" charset="0"/>
                        </a:rPr>
                        <a:t>Fiscal balance (% of GDP)</a:t>
                      </a:r>
                    </a:p>
                  </a:txBody>
                  <a:tcPr marL="68580" marR="68580" marT="0" marB="0" anchor="ctr"/>
                </a:tc>
                <a:tc>
                  <a:txBody>
                    <a:bodyPr/>
                    <a:lstStyle/>
                    <a:p>
                      <a:pPr marL="114300" algn="r">
                        <a:lnSpc>
                          <a:spcPts val="1000"/>
                        </a:lnSpc>
                        <a:spcBef>
                          <a:spcPts val="50"/>
                        </a:spcBef>
                        <a:spcAft>
                          <a:spcPts val="100"/>
                        </a:spcAft>
                      </a:pPr>
                      <a:r>
                        <a:rPr lang="en-US" sz="1800" b="1" dirty="0">
                          <a:solidFill>
                            <a:srgbClr val="000000"/>
                          </a:solidFill>
                          <a:effectLst/>
                          <a:latin typeface="Georgia" panose="02040502050405020303" pitchFamily="18" charset="0"/>
                          <a:ea typeface="Arial" panose="020B0604020202020204" pitchFamily="34" charset="0"/>
                          <a:cs typeface="Times New Roman" panose="02020603050405020304" pitchFamily="18" charset="0"/>
                        </a:rPr>
                        <a:t>-3.8</a:t>
                      </a:r>
                    </a:p>
                  </a:txBody>
                  <a:tcPr marL="68580" marR="68580" marT="0" marB="0" anchor="ctr"/>
                </a:tc>
                <a:tc>
                  <a:txBody>
                    <a:bodyPr/>
                    <a:lstStyle/>
                    <a:p>
                      <a:pPr marL="114300" algn="r">
                        <a:lnSpc>
                          <a:spcPts val="1000"/>
                        </a:lnSpc>
                        <a:spcBef>
                          <a:spcPts val="50"/>
                        </a:spcBef>
                        <a:spcAft>
                          <a:spcPts val="100"/>
                        </a:spcAft>
                      </a:pPr>
                      <a:r>
                        <a:rPr lang="en-US" sz="1800" b="1" dirty="0">
                          <a:solidFill>
                            <a:srgbClr val="000000"/>
                          </a:solidFill>
                          <a:effectLst/>
                          <a:latin typeface="Georgia" panose="02040502050405020303" pitchFamily="18" charset="0"/>
                          <a:ea typeface="Arial" panose="020B0604020202020204" pitchFamily="34" charset="0"/>
                          <a:cs typeface="Times New Roman" panose="02020603050405020304" pitchFamily="18" charset="0"/>
                        </a:rPr>
                        <a:t>-4.3</a:t>
                      </a:r>
                    </a:p>
                  </a:txBody>
                  <a:tcPr marL="68580" marR="68580" marT="0" marB="0" anchor="ctr"/>
                </a:tc>
                <a:tc>
                  <a:txBody>
                    <a:bodyPr/>
                    <a:lstStyle/>
                    <a:p>
                      <a:pPr marL="114300" algn="r">
                        <a:lnSpc>
                          <a:spcPts val="1000"/>
                        </a:lnSpc>
                        <a:spcBef>
                          <a:spcPts val="50"/>
                        </a:spcBef>
                        <a:spcAft>
                          <a:spcPts val="100"/>
                        </a:spcAft>
                      </a:pPr>
                      <a:r>
                        <a:rPr lang="en-US" sz="1800" b="1" dirty="0">
                          <a:solidFill>
                            <a:srgbClr val="000000"/>
                          </a:solidFill>
                          <a:effectLst/>
                          <a:latin typeface="Georgia" panose="02040502050405020303" pitchFamily="18" charset="0"/>
                          <a:ea typeface="Arial" panose="020B0604020202020204" pitchFamily="34" charset="0"/>
                          <a:cs typeface="Times New Roman" panose="02020603050405020304" pitchFamily="18" charset="0"/>
                        </a:rPr>
                        <a:t>-3.7</a:t>
                      </a:r>
                    </a:p>
                  </a:txBody>
                  <a:tcPr marL="68580" marR="68580" marT="0" marB="0" anchor="ctr"/>
                </a:tc>
                <a:extLst>
                  <a:ext uri="{0D108BD9-81ED-4DB2-BD59-A6C34878D82A}">
                    <a16:rowId xmlns:a16="http://schemas.microsoft.com/office/drawing/2014/main" val="754925993"/>
                  </a:ext>
                </a:extLst>
              </a:tr>
            </a:tbl>
          </a:graphicData>
        </a:graphic>
      </p:graphicFrame>
      <p:sp>
        <p:nvSpPr>
          <p:cNvPr id="6" name="TextBox 5">
            <a:extLst>
              <a:ext uri="{FF2B5EF4-FFF2-40B4-BE49-F238E27FC236}">
                <a16:creationId xmlns:a16="http://schemas.microsoft.com/office/drawing/2014/main" id="{8A704FEE-3B63-B6E6-B939-9557AAAB7EFC}"/>
              </a:ext>
            </a:extLst>
          </p:cNvPr>
          <p:cNvSpPr txBox="1"/>
          <p:nvPr/>
        </p:nvSpPr>
        <p:spPr>
          <a:xfrm>
            <a:off x="508661" y="6387003"/>
            <a:ext cx="7272808" cy="233397"/>
          </a:xfrm>
          <a:prstGeom prst="rect">
            <a:avLst/>
          </a:prstGeom>
          <a:noFill/>
        </p:spPr>
        <p:txBody>
          <a:bodyPr wrap="square" rtlCol="0">
            <a:spAutoFit/>
          </a:bodyPr>
          <a:lstStyle/>
          <a:p>
            <a:pPr algn="just">
              <a:lnSpc>
                <a:spcPts val="1100"/>
              </a:lnSpc>
              <a:spcBef>
                <a:spcPts val="600"/>
              </a:spcBef>
              <a:spcAft>
                <a:spcPts val="1800"/>
              </a:spcAft>
            </a:pPr>
            <a:r>
              <a:rPr lang="en-GB" sz="1000" dirty="0">
                <a:solidFill>
                  <a:srgbClr val="000000"/>
                </a:solidFill>
                <a:effectLst/>
                <a:ea typeface="Arial" panose="020B0604020202020204" pitchFamily="34" charset="0"/>
                <a:cs typeface="Times New Roman" panose="02020603050405020304" pitchFamily="18" charset="0"/>
              </a:rPr>
              <a:t>Source: OECD calculations based on OECD Economic Outlook 112 database.</a:t>
            </a:r>
            <a:endParaRPr lang="en-US" sz="1000" dirty="0">
              <a:solidFill>
                <a:srgbClr val="000000"/>
              </a:solidFill>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64495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436066" y="2060848"/>
            <a:ext cx="8271867" cy="2275958"/>
          </a:xfrm>
          <a:solidFill>
            <a:schemeClr val="bg1"/>
          </a:solidFill>
          <a:effectLst>
            <a:outerShdw dist="50800" dir="5400000" algn="ctr" rotWithShape="0">
              <a:schemeClr val="bg1"/>
            </a:outerShdw>
          </a:effectLst>
        </p:spPr>
        <p:txBody>
          <a:bodyPr/>
          <a:lstStyle/>
          <a:p>
            <a:pPr marL="0" indent="0" algn="ctr">
              <a:buNone/>
            </a:pPr>
            <a:r>
              <a:rPr lang="en-GB" sz="3800" b="1" dirty="0">
                <a:solidFill>
                  <a:schemeClr val="tx2"/>
                </a:solidFill>
                <a:cs typeface="Arial" pitchFamily="34" charset="0"/>
              </a:rPr>
              <a:t>A tight macro policy stance and </a:t>
            </a:r>
            <a:br>
              <a:rPr lang="en-GB" sz="3800" b="1" dirty="0">
                <a:solidFill>
                  <a:schemeClr val="tx2"/>
                </a:solidFill>
                <a:cs typeface="Arial" pitchFamily="34" charset="0"/>
              </a:rPr>
            </a:br>
            <a:r>
              <a:rPr lang="en-GB" sz="3800" b="1" dirty="0">
                <a:solidFill>
                  <a:schemeClr val="tx2"/>
                </a:solidFill>
                <a:cs typeface="Arial" pitchFamily="34" charset="0"/>
              </a:rPr>
              <a:t>a credible fiscal consolidation plan are needed</a:t>
            </a:r>
            <a:endParaRPr lang="en-GB" altLang="en-US" sz="3800" b="1" dirty="0">
              <a:solidFill>
                <a:schemeClr val="tx2"/>
              </a:solidFill>
              <a:cs typeface="Arial" pitchFamily="34" charset="0"/>
            </a:endParaRPr>
          </a:p>
        </p:txBody>
      </p:sp>
      <p:sp>
        <p:nvSpPr>
          <p:cNvPr id="2048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572"/>
              </a:spcBef>
              <a:buClr>
                <a:schemeClr val="tx1"/>
              </a:buClr>
              <a:buFont typeface="Arial" pitchFamily="34" charset="0"/>
              <a:buChar char="•"/>
              <a:defRPr sz="2400">
                <a:solidFill>
                  <a:schemeClr val="tx1"/>
                </a:solidFill>
                <a:latin typeface="Georgia" pitchFamily="18" charset="0"/>
              </a:defRPr>
            </a:lvl1pPr>
            <a:lvl2pPr marL="557213" indent="-214313" eaLnBrk="0" hangingPunct="0">
              <a:spcBef>
                <a:spcPts val="506"/>
              </a:spcBef>
              <a:buClr>
                <a:schemeClr val="tx1"/>
              </a:buClr>
              <a:buFont typeface="Arial" pitchFamily="34" charset="0"/>
              <a:buChar char="–"/>
              <a:defRPr sz="2100">
                <a:solidFill>
                  <a:schemeClr val="tx1"/>
                </a:solidFill>
                <a:latin typeface="Georgia" pitchFamily="18" charset="0"/>
              </a:defRPr>
            </a:lvl2pPr>
            <a:lvl3pPr marL="857250" indent="-171450" eaLnBrk="0" hangingPunct="0">
              <a:spcBef>
                <a:spcPts val="431"/>
              </a:spcBef>
              <a:buClr>
                <a:schemeClr val="tx1"/>
              </a:buClr>
              <a:buFont typeface="Arial" pitchFamily="34" charset="0"/>
              <a:buChar char="•"/>
              <a:defRPr sz="1800">
                <a:solidFill>
                  <a:schemeClr val="tx1"/>
                </a:solidFill>
                <a:latin typeface="Georgia" pitchFamily="18" charset="0"/>
              </a:defRPr>
            </a:lvl3pPr>
            <a:lvl4pPr marL="1200150" indent="-171450" eaLnBrk="0" hangingPunct="0">
              <a:spcBef>
                <a:spcPts val="356"/>
              </a:spcBef>
              <a:buClr>
                <a:schemeClr val="tx1"/>
              </a:buClr>
              <a:buFont typeface="Arial" pitchFamily="34" charset="0"/>
              <a:buChar char="–"/>
              <a:defRPr sz="1500">
                <a:solidFill>
                  <a:schemeClr val="tx1"/>
                </a:solidFill>
                <a:latin typeface="Georgia" pitchFamily="18" charset="0"/>
              </a:defRPr>
            </a:lvl4pPr>
            <a:lvl5pPr marL="1543050" indent="-171450" eaLnBrk="0" hangingPunct="0">
              <a:spcBef>
                <a:spcPts val="356"/>
              </a:spcBef>
              <a:buClr>
                <a:schemeClr val="tx1"/>
              </a:buClr>
              <a:buFont typeface="Arial" pitchFamily="34" charset="0"/>
              <a:buChar char="»"/>
              <a:defRPr sz="1500">
                <a:solidFill>
                  <a:schemeClr val="tx1"/>
                </a:solidFill>
                <a:latin typeface="Georgia" pitchFamily="18" charset="0"/>
              </a:defRPr>
            </a:lvl5pPr>
            <a:lvl6pPr marL="1885950" indent="-171450" eaLnBrk="0" fontAlgn="base" hangingPunct="0">
              <a:spcBef>
                <a:spcPts val="356"/>
              </a:spcBef>
              <a:spcAft>
                <a:spcPct val="0"/>
              </a:spcAft>
              <a:buClr>
                <a:schemeClr val="tx1"/>
              </a:buClr>
              <a:buFont typeface="Arial" pitchFamily="34" charset="0"/>
              <a:buChar char="»"/>
              <a:defRPr sz="1500">
                <a:solidFill>
                  <a:schemeClr val="tx1"/>
                </a:solidFill>
                <a:latin typeface="Georgia" pitchFamily="18" charset="0"/>
              </a:defRPr>
            </a:lvl6pPr>
            <a:lvl7pPr marL="2228850" indent="-171450" eaLnBrk="0" fontAlgn="base" hangingPunct="0">
              <a:spcBef>
                <a:spcPts val="356"/>
              </a:spcBef>
              <a:spcAft>
                <a:spcPct val="0"/>
              </a:spcAft>
              <a:buClr>
                <a:schemeClr val="tx1"/>
              </a:buClr>
              <a:buFont typeface="Arial" pitchFamily="34" charset="0"/>
              <a:buChar char="»"/>
              <a:defRPr sz="1500">
                <a:solidFill>
                  <a:schemeClr val="tx1"/>
                </a:solidFill>
                <a:latin typeface="Georgia" pitchFamily="18" charset="0"/>
              </a:defRPr>
            </a:lvl7pPr>
            <a:lvl8pPr marL="2571750" indent="-171450" eaLnBrk="0" fontAlgn="base" hangingPunct="0">
              <a:spcBef>
                <a:spcPts val="356"/>
              </a:spcBef>
              <a:spcAft>
                <a:spcPct val="0"/>
              </a:spcAft>
              <a:buClr>
                <a:schemeClr val="tx1"/>
              </a:buClr>
              <a:buFont typeface="Arial" pitchFamily="34" charset="0"/>
              <a:buChar char="»"/>
              <a:defRPr sz="1500">
                <a:solidFill>
                  <a:schemeClr val="tx1"/>
                </a:solidFill>
                <a:latin typeface="Georgia" pitchFamily="18" charset="0"/>
              </a:defRPr>
            </a:lvl8pPr>
            <a:lvl9pPr marL="2914650" indent="-171450" eaLnBrk="0" fontAlgn="base" hangingPunct="0">
              <a:spcBef>
                <a:spcPts val="356"/>
              </a:spcBef>
              <a:spcAft>
                <a:spcPct val="0"/>
              </a:spcAft>
              <a:buClr>
                <a:schemeClr val="tx1"/>
              </a:buClr>
              <a:buFont typeface="Arial" pitchFamily="34" charset="0"/>
              <a:buChar char="»"/>
              <a:defRPr sz="1500">
                <a:solidFill>
                  <a:schemeClr val="tx1"/>
                </a:solidFill>
                <a:latin typeface="Georgia" pitchFamily="18" charset="0"/>
              </a:defRPr>
            </a:lvl9pPr>
          </a:lstStyle>
          <a:p>
            <a:pPr eaLnBrk="1" hangingPunct="1">
              <a:spcBef>
                <a:spcPct val="0"/>
              </a:spcBef>
              <a:buClrTx/>
              <a:buFontTx/>
              <a:buNone/>
            </a:pPr>
            <a:fld id="{BA85E035-6D00-49C9-9416-FA4AB05E1B9B}" type="slidenum">
              <a:rPr lang="en-GB" altLang="en-US" sz="750">
                <a:solidFill>
                  <a:srgbClr val="FFFFFF"/>
                </a:solidFill>
                <a:latin typeface="Arial" pitchFamily="34" charset="0"/>
              </a:rPr>
              <a:pPr eaLnBrk="1" hangingPunct="1">
                <a:spcBef>
                  <a:spcPct val="0"/>
                </a:spcBef>
                <a:buClrTx/>
                <a:buFontTx/>
                <a:buNone/>
              </a:pPr>
              <a:t>9</a:t>
            </a:fld>
            <a:endParaRPr lang="en-GB" altLang="en-US" sz="750" dirty="0">
              <a:solidFill>
                <a:srgbClr val="FFFFFF"/>
              </a:solidFill>
              <a:latin typeface="Arial" pitchFamily="34" charset="0"/>
            </a:endParaRPr>
          </a:p>
        </p:txBody>
      </p:sp>
    </p:spTree>
    <p:extLst>
      <p:ext uri="{BB962C8B-B14F-4D97-AF65-F5344CB8AC3E}">
        <p14:creationId xmlns:p14="http://schemas.microsoft.com/office/powerpoint/2010/main" val="36153782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5afd0725-6c19-4ad6-b2a3-1d172de475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LongProperties xmlns="http://schemas.microsoft.com/office/2006/metadata/longProperties">
  <LongProp xmlns="" name="TaxCatchAll"><![CDATA[516;#ECO/CS6|6dc5a76a-447f-40ce-9bae-56752ab56009;#30;#Economy|14c6acc7-383a-4d0d-b543-d22a42a1dcc1;#7;#Economic and Development Review Committee|840183ab-1230-4c26-8173-7c81fe31937a;#325;#Economic Survey|b5eaaff0-1595-49f8-a759-3b5c8714664e;#782;#1.1.2.1.5 Around 5 member country surveys (Austria / Czech Republic / Estonia / Germany / Slovak Republic)|4a46d5ab-248e-4889-9be8-ed384759ddc7]]></LongProp>
</LongProperties>
</file>

<file path=customXml/item2.xml><?xml version="1.0" encoding="utf-8"?>
<ct:contentTypeSchema xmlns:ct="http://schemas.microsoft.com/office/2006/metadata/contentType" xmlns:ma="http://schemas.microsoft.com/office/2006/metadata/properties/metaAttributes" ct:_="" ma:_="" ma:contentTypeName="OSG Background Document" ma:contentTypeID="0x0101008B4DD370EC31429186F3AD49F0D3098F009C5F95166D8340E793E87EADDF6C72F8001B17E36E0C955B4688D8A22D09364C0800D87DE92D550E68448891519A55673B79" ma:contentTypeVersion="42" ma:contentTypeDescription="Create a new document." ma:contentTypeScope="" ma:versionID="7394a873ee70bdecfe2d5c7ad5719864">
  <xsd:schema xmlns:xsd="http://www.w3.org/2001/XMLSchema" xmlns:xs="http://www.w3.org/2001/XMLSchema" xmlns:p="http://schemas.microsoft.com/office/2006/metadata/properties" xmlns:ns1="http://schemas.microsoft.com/sharepoint/v3" xmlns:ns2="c9f238dd-bb73-4aef-a7a5-d644ad823e52" xmlns:ns3="ca82dde9-3436-4d3d-bddd-d31447390034" xmlns:ns4="54c4cd27-f286-408f-9ce0-33c1e0f3ab39" xmlns:ns5="95b00107-8204-4ae0-aeae-207333aaef17" xmlns:ns6="6e370120-a86d-4c3c-b3ae-e7a79836944a" targetNamespace="http://schemas.microsoft.com/office/2006/metadata/properties" ma:root="true" ma:fieldsID="29b9a9c973ba2e3cc5bbb1583725daf0" ns1:_="" ns2:_="" ns3:_="" ns4:_="" ns5:_="" ns6:_="">
    <xsd:import namespace="http://schemas.microsoft.com/sharepoint/v3"/>
    <xsd:import namespace="c9f238dd-bb73-4aef-a7a5-d644ad823e52"/>
    <xsd:import namespace="ca82dde9-3436-4d3d-bddd-d31447390034"/>
    <xsd:import namespace="54c4cd27-f286-408f-9ce0-33c1e0f3ab39"/>
    <xsd:import namespace="95b00107-8204-4ae0-aeae-207333aaef17"/>
    <xsd:import namespace="6e370120-a86d-4c3c-b3ae-e7a79836944a"/>
    <xsd:element name="properties">
      <xsd:complexType>
        <xsd:sequence>
          <xsd:element name="documentManagement">
            <xsd:complexType>
              <xsd:all>
                <xsd:element ref="ns2:eShareCountryTaxHTField0" minOccurs="0"/>
                <xsd:element ref="ns3:TaxCatchAll" minOccurs="0"/>
                <xsd:element ref="ns3:TaxCatchAllLabel" minOccurs="0"/>
                <xsd:element ref="ns2:eShareTopicTaxHTField0" minOccurs="0"/>
                <xsd:element ref="ns4:OECDKimBussinessContext" minOccurs="0"/>
                <xsd:element ref="ns4:OECDKimProvenance" minOccurs="0"/>
                <xsd:element ref="ns4:OECDKimStatus" minOccurs="0"/>
                <xsd:element ref="ns4:OECDDocumentType" minOccurs="0"/>
                <xsd:element ref="ns5:OECDFinalDocLibStatus" minOccurs="0"/>
                <xsd:element ref="ns5:OECDFinalDocLibMeeting" minOccurs="0"/>
                <xsd:element ref="ns1:OECDBody1Xml" minOccurs="0"/>
                <xsd:element ref="ns1:OECDBody2Xml" minOccurs="0"/>
                <xsd:element ref="ns1:OECDBody3Xml" minOccurs="0"/>
                <xsd:element ref="ns1:OECDBody4Xml" minOccurs="0"/>
                <xsd:element ref="ns1:OECDBody5Xml" minOccurs="0"/>
                <xsd:element ref="ns1:OECDTalkingPoint1aXml" minOccurs="0"/>
                <xsd:element ref="ns1:OECDTalkingPoint1bXml" minOccurs="0"/>
                <xsd:element ref="ns1:OECDTalkingPoint2aXml" minOccurs="0"/>
                <xsd:element ref="ns1:OECDTalkingPoint2bXml" minOccurs="0"/>
                <xsd:element ref="ns1:OECDTalkingPoint3aXml" minOccurs="0"/>
                <xsd:element ref="ns1:OECDTalkingPoint3bXml" minOccurs="0"/>
                <xsd:element ref="ns1:OECDTalkingPoint4aXml" minOccurs="0"/>
                <xsd:element ref="ns1:OECDTalkingPoint4bXml" minOccurs="0"/>
                <xsd:element ref="ns1:OECDTalkingPoint5aXml" minOccurs="0"/>
                <xsd:element ref="ns1:OECDTalkingPoint5bXml" minOccurs="0"/>
                <xsd:element ref="ns1:SpeechXml" minOccurs="0"/>
                <xsd:element ref="ns4:OECDReference" minOccurs="0"/>
                <xsd:element ref="ns6:_dlc_DocId" minOccurs="0"/>
                <xsd:element ref="ns6:_dlc_DocIdUrl" minOccurs="0"/>
                <xsd:element ref="ns6:_dlc_DocIdPersistId" minOccurs="0"/>
                <xsd:element ref="ns5:OECDFinalDocLibLookupMeeting" minOccurs="0"/>
                <xsd:element ref="ns5:OECDFinalDocCategory" minOccurs="0"/>
                <xsd:element ref="ns5:OECDFinalDocLibFinalStatus" minOccurs="0"/>
                <xsd:element ref="ns6: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OECDBody1Xml" ma:index="20" nillable="true" ma:displayName="Body 1 Xml" ma:internalName="OECDBody1Xml">
      <xsd:simpleType>
        <xsd:restriction base="dms:Note">
          <xsd:maxLength value="5000"/>
        </xsd:restriction>
      </xsd:simpleType>
    </xsd:element>
    <xsd:element name="OECDBody2Xml" ma:index="21" nillable="true" ma:displayName="Body 2 Xml" ma:internalName="OECDBody2Xml">
      <xsd:simpleType>
        <xsd:restriction base="dms:Note">
          <xsd:maxLength value="5000"/>
        </xsd:restriction>
      </xsd:simpleType>
    </xsd:element>
    <xsd:element name="OECDBody3Xml" ma:index="22" nillable="true" ma:displayName="Body 3 Xml" ma:internalName="OECDBody3Xml">
      <xsd:simpleType>
        <xsd:restriction base="dms:Note">
          <xsd:maxLength value="5000"/>
        </xsd:restriction>
      </xsd:simpleType>
    </xsd:element>
    <xsd:element name="OECDBody4Xml" ma:index="23" nillable="true" ma:displayName="Body 4 Xml" ma:internalName="OECDBody4Xml">
      <xsd:simpleType>
        <xsd:restriction base="dms:Note">
          <xsd:maxLength value="5000"/>
        </xsd:restriction>
      </xsd:simpleType>
    </xsd:element>
    <xsd:element name="OECDBody5Xml" ma:index="24" nillable="true" ma:displayName="Body 5 Xml" ma:internalName="OECDBody5Xml">
      <xsd:simpleType>
        <xsd:restriction base="dms:Note">
          <xsd:maxLength value="5000"/>
        </xsd:restriction>
      </xsd:simpleType>
    </xsd:element>
    <xsd:element name="OECDTalkingPoint1aXml" ma:index="25" nillable="true" ma:displayName="TalkingPoint 1a Xml" ma:internalName="OECDTalkingPoint1aXml">
      <xsd:simpleType>
        <xsd:restriction base="dms:Note">
          <xsd:maxLength value="5000"/>
        </xsd:restriction>
      </xsd:simpleType>
    </xsd:element>
    <xsd:element name="OECDTalkingPoint1bXml" ma:index="26" nillable="true" ma:displayName="TalkingPoint 1b Xml" ma:internalName="OECDTalkingPoint1bXml">
      <xsd:simpleType>
        <xsd:restriction base="dms:Note">
          <xsd:maxLength value="5000"/>
        </xsd:restriction>
      </xsd:simpleType>
    </xsd:element>
    <xsd:element name="OECDTalkingPoint2aXml" ma:index="27" nillable="true" ma:displayName="TalkingPoint 2a Xml" ma:internalName="OECDTalkingPoint2aXml">
      <xsd:simpleType>
        <xsd:restriction base="dms:Note">
          <xsd:maxLength value="5000"/>
        </xsd:restriction>
      </xsd:simpleType>
    </xsd:element>
    <xsd:element name="OECDTalkingPoint2bXml" ma:index="28" nillable="true" ma:displayName="TalkingPoint 2b Xml" ma:internalName="OECDTalkingPoint2bXml">
      <xsd:simpleType>
        <xsd:restriction base="dms:Note">
          <xsd:maxLength value="5000"/>
        </xsd:restriction>
      </xsd:simpleType>
    </xsd:element>
    <xsd:element name="OECDTalkingPoint3aXml" ma:index="29" nillable="true" ma:displayName="TalkingPoint 3a Xml" ma:internalName="OECDTalkingPoint3aXml">
      <xsd:simpleType>
        <xsd:restriction base="dms:Note">
          <xsd:maxLength value="5000"/>
        </xsd:restriction>
      </xsd:simpleType>
    </xsd:element>
    <xsd:element name="OECDTalkingPoint3bXml" ma:index="30" nillable="true" ma:displayName="TalkingPoint 3b Xml" ma:internalName="OECDTalkingPoint3bXml">
      <xsd:simpleType>
        <xsd:restriction base="dms:Note">
          <xsd:maxLength value="5000"/>
        </xsd:restriction>
      </xsd:simpleType>
    </xsd:element>
    <xsd:element name="OECDTalkingPoint4aXml" ma:index="31" nillable="true" ma:displayName="TalkingPoint 4a Xml" ma:internalName="OECDTalkingPoint4aXml">
      <xsd:simpleType>
        <xsd:restriction base="dms:Note">
          <xsd:maxLength value="5000"/>
        </xsd:restriction>
      </xsd:simpleType>
    </xsd:element>
    <xsd:element name="OECDTalkingPoint4bXml" ma:index="32" nillable="true" ma:displayName="TalkingPoint 4b Xml" ma:internalName="OECDTalkingPoint4bXml">
      <xsd:simpleType>
        <xsd:restriction base="dms:Note">
          <xsd:maxLength value="5000"/>
        </xsd:restriction>
      </xsd:simpleType>
    </xsd:element>
    <xsd:element name="OECDTalkingPoint5aXml" ma:index="33" nillable="true" ma:displayName="TalkingPoint 5a Xml" ma:internalName="OECDTalkingPoint5aXml">
      <xsd:simpleType>
        <xsd:restriction base="dms:Note">
          <xsd:maxLength value="5000"/>
        </xsd:restriction>
      </xsd:simpleType>
    </xsd:element>
    <xsd:element name="OECDTalkingPoint5bXml" ma:index="34" nillable="true" ma:displayName="TalkingPoint 5b Xml" ma:internalName="OECDTalkingPoint5bXml">
      <xsd:simpleType>
        <xsd:restriction base="dms:Note">
          <xsd:maxLength value="5000"/>
        </xsd:restriction>
      </xsd:simpleType>
    </xsd:element>
    <xsd:element name="SpeechXml" ma:index="35" nillable="true" ma:displayName="Speech Xml" ma:internalName="SpeechXml">
      <xsd:simpleType>
        <xsd:restriction base="dms:Note">
          <xsd:maxLength value="5000"/>
        </xsd:restriction>
      </xsd:simple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8"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12"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d3f4fa6d-b37e-4080-9fcb-92c5930cabf1}" ma:internalName="TaxCatchAll" ma:showField="CatchAllData" ma:web="6e370120-a86d-4c3c-b3ae-e7a79836944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3f4fa6d-b37e-4080-9fcb-92c5930cabf1}" ma:internalName="TaxCatchAllLabel" ma:readOnly="true" ma:showField="CatchAllDataLabel" ma:web="6e370120-a86d-4c3c-b3ae-e7a7983694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KimBussinessContext" ma:index="14" nillable="true" ma:displayName="Kim business context" ma:description="" ma:hidden="true" ma:internalName="OECDKimBussinessContext">
      <xsd:simpleType>
        <xsd:restriction base="dms:Text"/>
      </xsd:simpleType>
    </xsd:element>
    <xsd:element name="OECDKimProvenance" ma:index="15" nillable="true" ma:displayName="Kim provenance" ma:description="" ma:hidden="true" ma:internalName="OECDKimProvenance">
      <xsd:simpleType>
        <xsd:restriction base="dms:Text">
          <xsd:maxLength value="255"/>
        </xsd:restriction>
      </xsd:simpleType>
    </xsd:element>
    <xsd:element name="OECDKimStatus" ma:index="16" nillable="true" ma:displayName="Kim status" ma:default="Draft" ma:description="" ma:format="Dropdown" ma:hidden="true" ma:internalName="OECDKimStatus">
      <xsd:simpleType>
        <xsd:restriction base="dms:Choice">
          <xsd:enumeration value="Draft"/>
          <xsd:enumeration value="Final"/>
        </xsd:restriction>
      </xsd:simpleType>
    </xsd:element>
    <xsd:element name="OECDDocumentType" ma:index="17" nillable="true" ma:displayName="Document Type" ma:description="" ma:internalName="OECDDocumentType">
      <xsd:simpleType>
        <xsd:restriction base="dms:Text">
          <xsd:maxLength value="255"/>
        </xsd:restriction>
      </xsd:simpleType>
    </xsd:element>
    <xsd:element name="OECDReference" ma:index="36" nillable="true" ma:displayName="Reference" ma:description="" ma:internalName="OECDReferenc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b00107-8204-4ae0-aeae-207333aaef17" elementFormDefault="qualified">
    <xsd:import namespace="http://schemas.microsoft.com/office/2006/documentManagement/types"/>
    <xsd:import namespace="http://schemas.microsoft.com/office/infopath/2007/PartnerControls"/>
    <xsd:element name="OECDFinalDocLibStatus" ma:index="18" nillable="true" ma:displayName="Status" ma:default="Pending" ma:description="" ma:internalName="OECDFinalDocLibStatus">
      <xsd:simpleType>
        <xsd:restriction base="dms:Choice">
          <xsd:enumeration value="Pending"/>
          <xsd:enumeration value="Submitted"/>
          <xsd:enumeration value="Cancelled by OSG"/>
          <xsd:enumeration value="Cancelled by directorate"/>
        </xsd:restriction>
      </xsd:simpleType>
    </xsd:element>
    <xsd:element name="OECDFinalDocLibMeeting" ma:index="19" nillable="true" ma:displayName="Related Meeting" ma:description="" ma:hidden="true" ma:internalName="OECDFinalDocLibMeeting"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OECDFinalDocLibLookupMeeting" ma:index="40" nillable="true" ma:displayName="OSG Related Meeting" ma:list="{575CAED4-5297-4CAE-8D2D-E4DB5067C734}" ma:internalName="OECDFinalDocLibLookupMeeting" ma:showField="Meeting">
      <xsd:simpleType>
        <xsd:restriction base="dms:Lookup"/>
      </xsd:simpleType>
    </xsd:element>
    <xsd:element name="OECDFinalDocCategory" ma:index="41" nillable="true" ma:displayName="Category" ma:default="Agenda / programme" ma:description="" ma:format="Dropdown" ma:internalName="OECDFinalDocCategory">
      <xsd:simpleType>
        <xsd:restriction base="dms:Choice">
          <xsd:enumeration value="Agenda / programme"/>
          <xsd:enumeration value="Attachment"/>
          <xsd:enumeration value="Background document"/>
          <xsd:enumeration value="Biography"/>
          <xsd:enumeration value="Briefing notes"/>
          <xsd:enumeration value="Brochure"/>
          <xsd:enumeration value="Cooperation notes"/>
          <xsd:enumeration value="Country information"/>
          <xsd:enumeration value="Hotel reservation"/>
          <xsd:enumeration value="Key Issues"/>
          <xsd:enumeration value="Mission report"/>
          <xsd:enumeration value="Planning Tool"/>
          <xsd:enumeration value="Press clipping"/>
          <xsd:enumeration value="Press release"/>
          <xsd:enumeration value="Publication"/>
          <xsd:enumeration value="Registration"/>
          <xsd:enumeration value="Speech"/>
          <xsd:enumeration value="Talking points"/>
          <xsd:enumeration value="Travel document"/>
          <xsd:enumeration value="Other"/>
        </xsd:restriction>
      </xsd:simpleType>
    </xsd:element>
    <xsd:element name="OECDFinalDocLibFinalStatus" ma:index="42" nillable="true" ma:displayName="Final Status" ma:internalName="OECDFinalDocLibFinalStatus">
      <xsd:simpleType>
        <xsd:restriction base="dms:Choice">
          <xsd:enumeration value="Draft for review"/>
          <xsd:enumeration value="Draft for SG approval"/>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6e370120-a86d-4c3c-b3ae-e7a79836944a" elementFormDefault="qualified">
    <xsd:import namespace="http://schemas.microsoft.com/office/2006/documentManagement/types"/>
    <xsd:import namespace="http://schemas.microsoft.com/office/infopath/2007/PartnerControls"/>
    <xsd:element name="_dlc_DocId" ma:index="37" nillable="true" ma:displayName="Document ID Value" ma:description="The value of the document ID assigned to this item." ma:internalName="_dlc_DocId" ma:readOnly="true">
      <xsd:simpleType>
        <xsd:restriction base="dms:Text"/>
      </xsd:simpleType>
    </xsd:element>
    <xsd:element name="_dlc_DocIdUrl" ma:index="3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9" nillable="true" ma:displayName="Persist ID" ma:description="Keep ID on add." ma:hidden="true" ma:internalName="_dlc_DocIdPersistId" ma:readOnly="true">
      <xsd:simpleType>
        <xsd:restriction base="dms:Boolean"/>
      </xsd:simpleType>
    </xsd:element>
    <xsd:element name="SharedWithUsers" ma:index="4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27ec883c-a62c-444f-a935-fcddb579e39d" ContentTypeId="0x0101008B4DD370EC31429186F3AD49F0D3098F009C5F95166D8340E793E87EADDF6C72F8" PreviousValue="false"/>
</file>

<file path=customXml/item6.xml><?xml version="1.0" encoding="utf-8"?>
<p:properties xmlns:p="http://schemas.microsoft.com/office/2006/metadata/properties" xmlns:xsi="http://www.w3.org/2001/XMLSchema-instance" xmlns:pc="http://schemas.microsoft.com/office/infopath/2007/PartnerControls">
  <documentManagement>
    <eShareCountryTaxHTField0 xmlns="c9f238dd-bb73-4aef-a7a5-d644ad823e52">
      <Terms xmlns="http://schemas.microsoft.com/office/infopath/2007/PartnerControls">
        <TermInfo xmlns="http://schemas.microsoft.com/office/infopath/2007/PartnerControls">
          <TermName xmlns="http://schemas.microsoft.com/office/infopath/2007/PartnerControls">Czech Republic</TermName>
          <TermId xmlns="http://schemas.microsoft.com/office/infopath/2007/PartnerControls">1e8d1367-8c1b-41cd-8167-d290c7793bef</TermId>
        </TermInfo>
      </Terms>
    </eShareCountryTaxHTField0>
    <eShareTopicTaxHTField0 xmlns="c9f238dd-bb73-4aef-a7a5-d644ad823e52">
      <Terms xmlns="http://schemas.microsoft.com/office/infopath/2007/PartnerControls">
        <TermInfo xmlns="http://schemas.microsoft.com/office/infopath/2007/PartnerControls">
          <TermName xmlns="http://schemas.microsoft.com/office/infopath/2007/PartnerControls">Economy</TermName>
          <TermId xmlns="http://schemas.microsoft.com/office/infopath/2007/PartnerControls">14c6acc7-383a-4d0d-b543-d22a42a1dcc1</TermId>
        </TermInfo>
      </Terms>
    </eShareTopicTaxHTField0>
    <TaxCatchAll xmlns="ca82dde9-3436-4d3d-bddd-d31447390034">
      <Value>983</Value>
      <Value>9</Value>
      <Value>14</Value>
    </TaxCatchAll>
    <OECDKimProvenance xmlns="54c4cd27-f286-408f-9ce0-33c1e0f3ab39">OSG</OECDKimProvenance>
    <OECDKimStatus xmlns="54c4cd27-f286-408f-9ce0-33c1e0f3ab39">Final</OECDKimStatus>
    <OECDKimBussinessContext xmlns="54c4cd27-f286-408f-9ce0-33c1e0f3ab39">Secretary-General's Visit</OECDKimBussinessContext>
    <_dlc_DocId xmlns="6e370120-a86d-4c3c-b3ae-e7a79836944a">ESHARESGE-1757930715-46</_dlc_DocId>
    <_dlc_DocIdUrl xmlns="6e370120-a86d-4c3c-b3ae-e7a79836944a">
      <Url>https://portal.oecd.org/eshare/sge/eosg/2023.03.30_Czech_Republic/_layouts/15/DocIdRedir.aspx?ID=ESHARESGE-1757930715-46</Url>
      <Description>ESHARESGE-1757930715-46</Description>
    </_dlc_DocIdUrl>
    <OECDFinalDocLibStatus xmlns="95b00107-8204-4ae0-aeae-207333aaef17">Pending</OECDFinalDocLibStatus>
    <OECDTalkingPoint3aXml xmlns="http://schemas.microsoft.com/sharepoint/v3" xsi:nil="true"/>
    <OECDFinalDocLibLookupMeeting xmlns="95b00107-8204-4ae0-aeae-207333aaef17">1</OECDFinalDocLibLookupMeeting>
    <OECDTalkingPoint2aXml xmlns="http://schemas.microsoft.com/sharepoint/v3" xsi:nil="true"/>
    <OECDBody5Xml xmlns="http://schemas.microsoft.com/sharepoint/v3" xsi:nil="true"/>
    <OECDTalkingPoint1aXml xmlns="http://schemas.microsoft.com/sharepoint/v3" xsi:nil="true"/>
    <OECDBody4Xml xmlns="http://schemas.microsoft.com/sharepoint/v3" xsi:nil="true"/>
    <OECDBody3Xml xmlns="http://schemas.microsoft.com/sharepoint/v3" xsi:nil="true"/>
    <OECDReference xmlns="54c4cd27-f286-408f-9ce0-33c1e0f3ab39" xsi:nil="true"/>
    <OECDBody2Xml xmlns="http://schemas.microsoft.com/sharepoint/v3" xsi:nil="true"/>
    <OECDBody1Xml xmlns="http://schemas.microsoft.com/sharepoint/v3" xsi:nil="true"/>
    <OECDFinalDocLibMeeting xmlns="95b00107-8204-4ae0-aeae-207333aaef17">
      <Url xsi:nil="true"/>
      <Description xsi:nil="true"/>
    </OECDFinalDocLibMeeting>
    <OECDDocumentType xmlns="54c4cd27-f286-408f-9ce0-33c1e0f3ab39" xsi:nil="true"/>
    <OECDTalkingPoint5bXml xmlns="http://schemas.microsoft.com/sharepoint/v3" xsi:nil="true"/>
    <OECDTalkingPoint4bXml xmlns="http://schemas.microsoft.com/sharepoint/v3" xsi:nil="true"/>
    <OECDTalkingPoint3bXml xmlns="http://schemas.microsoft.com/sharepoint/v3" xsi:nil="true"/>
    <OECDFinalDocLibFinalStatus xmlns="95b00107-8204-4ae0-aeae-207333aaef17" xsi:nil="true"/>
    <OECDTalkingPoint2bXml xmlns="http://schemas.microsoft.com/sharepoint/v3" xsi:nil="true"/>
    <OECDTalkingPoint1bXml xmlns="http://schemas.microsoft.com/sharepoint/v3" xsi:nil="true"/>
    <SpeechXml xmlns="http://schemas.microsoft.com/sharepoint/v3" xsi:nil="true"/>
    <OECDTalkingPoint5aXml xmlns="http://schemas.microsoft.com/sharepoint/v3" xsi:nil="true"/>
    <OECDTalkingPoint4aXml xmlns="http://schemas.microsoft.com/sharepoint/v3" xsi:nil="true"/>
    <OECDFinalDocCategory xmlns="95b00107-8204-4ae0-aeae-207333aaef17">Background document</OECDFinalDocCategory>
  </documentManagement>
</p:properties>
</file>

<file path=customXml/itemProps1.xml><?xml version="1.0" encoding="utf-8"?>
<ds:datastoreItem xmlns:ds="http://schemas.openxmlformats.org/officeDocument/2006/customXml" ds:itemID="{7DC47B1A-34AB-490B-96A0-D9A7E1E4F265}">
  <ds:schemaRefs>
    <ds:schemaRef ds:uri="http://schemas.microsoft.com/office/2006/metadata/longProperties"/>
    <ds:schemaRef ds:uri=""/>
  </ds:schemaRefs>
</ds:datastoreItem>
</file>

<file path=customXml/itemProps2.xml><?xml version="1.0" encoding="utf-8"?>
<ds:datastoreItem xmlns:ds="http://schemas.openxmlformats.org/officeDocument/2006/customXml" ds:itemID="{C2CC5687-5E4B-433B-9488-715EE91E6A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9f238dd-bb73-4aef-a7a5-d644ad823e52"/>
    <ds:schemaRef ds:uri="ca82dde9-3436-4d3d-bddd-d31447390034"/>
    <ds:schemaRef ds:uri="54c4cd27-f286-408f-9ce0-33c1e0f3ab39"/>
    <ds:schemaRef ds:uri="95b00107-8204-4ae0-aeae-207333aaef17"/>
    <ds:schemaRef ds:uri="6e370120-a86d-4c3c-b3ae-e7a7983694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A32471-3F28-43C7-B8E2-93241CD4770D}">
  <ds:schemaRefs>
    <ds:schemaRef ds:uri="http://schemas.microsoft.com/sharepoint/v3/contenttype/forms"/>
  </ds:schemaRefs>
</ds:datastoreItem>
</file>

<file path=customXml/itemProps4.xml><?xml version="1.0" encoding="utf-8"?>
<ds:datastoreItem xmlns:ds="http://schemas.openxmlformats.org/officeDocument/2006/customXml" ds:itemID="{593826C9-9964-4F32-ABCD-EF863AAB88A7}">
  <ds:schemaRefs>
    <ds:schemaRef ds:uri="http://schemas.microsoft.com/sharepoint/events"/>
  </ds:schemaRefs>
</ds:datastoreItem>
</file>

<file path=customXml/itemProps5.xml><?xml version="1.0" encoding="utf-8"?>
<ds:datastoreItem xmlns:ds="http://schemas.openxmlformats.org/officeDocument/2006/customXml" ds:itemID="{E3200B95-41AB-4920-9B39-38D655C8EFC6}">
  <ds:schemaRefs>
    <ds:schemaRef ds:uri="Microsoft.SharePoint.Taxonomy.ContentTypeSync"/>
  </ds:schemaRefs>
</ds:datastoreItem>
</file>

<file path=customXml/itemProps6.xml><?xml version="1.0" encoding="utf-8"?>
<ds:datastoreItem xmlns:ds="http://schemas.openxmlformats.org/officeDocument/2006/customXml" ds:itemID="{FC46E21D-BE8F-4298-839D-310A98BBD48F}">
  <ds:schemaRefs>
    <ds:schemaRef ds:uri="http://www.w3.org/XML/1998/namespace"/>
    <ds:schemaRef ds:uri="http://schemas.openxmlformats.org/package/2006/metadata/core-properties"/>
    <ds:schemaRef ds:uri="http://schemas.microsoft.com/office/2006/metadata/properties"/>
    <ds:schemaRef ds:uri="http://schemas.microsoft.com/sharepoint/v3"/>
    <ds:schemaRef ds:uri="http://purl.org/dc/terms/"/>
    <ds:schemaRef ds:uri="http://purl.org/dc/dcmitype/"/>
    <ds:schemaRef ds:uri="http://purl.org/dc/elements/1.1/"/>
    <ds:schemaRef ds:uri="http://schemas.microsoft.com/office/infopath/2007/PartnerControls"/>
    <ds:schemaRef ds:uri="6e370120-a86d-4c3c-b3ae-e7a79836944a"/>
    <ds:schemaRef ds:uri="95b00107-8204-4ae0-aeae-207333aaef17"/>
    <ds:schemaRef ds:uri="http://schemas.microsoft.com/office/2006/documentManagement/types"/>
    <ds:schemaRef ds:uri="54c4cd27-f286-408f-9ce0-33c1e0f3ab39"/>
    <ds:schemaRef ds:uri="ca82dde9-3436-4d3d-bddd-d31447390034"/>
    <ds:schemaRef ds:uri="c9f238dd-bb73-4aef-a7a5-d644ad823e52"/>
  </ds:schemaRefs>
</ds:datastoreItem>
</file>

<file path=docProps/app.xml><?xml version="1.0" encoding="utf-8"?>
<Properties xmlns="http://schemas.openxmlformats.org/officeDocument/2006/extended-properties" xmlns:vt="http://schemas.openxmlformats.org/officeDocument/2006/docPropsVTypes">
  <Template>OECD_English_white</Template>
  <TotalTime>16543</TotalTime>
  <Words>1545</Words>
  <Application>Microsoft Office PowerPoint</Application>
  <PresentationFormat>On-screen Show (4:3)</PresentationFormat>
  <Paragraphs>202</Paragraphs>
  <Slides>29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Narrow</vt:lpstr>
      <vt:lpstr>Calibri</vt:lpstr>
      <vt:lpstr>Georgia</vt:lpstr>
      <vt:lpstr>Helvetica 65 Medium</vt:lpstr>
      <vt:lpstr>OECD_English_white</vt:lpstr>
      <vt:lpstr>OECD ECONOMIC SURVEY OF THE CZECH REPUBLIC</vt:lpstr>
      <vt:lpstr>Russia’s war of aggression has disrupted  the post-pandemic recovery</vt:lpstr>
      <vt:lpstr>Progress towards OECD average incomes has been disrupted</vt:lpstr>
      <vt:lpstr>The Czech Republic has welcomed the largest (per capita) number of Ukrainian refugees</vt:lpstr>
      <vt:lpstr>Energy prices have surged</vt:lpstr>
      <vt:lpstr>Inflation is high</vt:lpstr>
      <vt:lpstr>Unemployment remains low, but real wages have fallen steeply</vt:lpstr>
      <vt:lpstr>Growth will be subdued in 2023</vt:lpstr>
      <vt:lpstr>PowerPoint Presentation</vt:lpstr>
      <vt:lpstr>Monetary policy has been tightened significantly</vt:lpstr>
      <vt:lpstr>Fiscal balances have deteriorated</vt:lpstr>
      <vt:lpstr>Pressures from population ageing threaten fiscal sustainability</vt:lpstr>
      <vt:lpstr>Czech workers retire early</vt:lpstr>
      <vt:lpstr>Personal income tax could be more progressive</vt:lpstr>
      <vt:lpstr>PowerPoint Presentation</vt:lpstr>
      <vt:lpstr>Female employment falls significantly after childbirth </vt:lpstr>
      <vt:lpstr>Few children under three are enrolled in childcare</vt:lpstr>
      <vt:lpstr>Most foreign non-EU workers hold low- to medium-skilled jobs</vt:lpstr>
      <vt:lpstr>Inequalities in education should be further addressed</vt:lpstr>
      <vt:lpstr>PowerPoint Presentation</vt:lpstr>
      <vt:lpstr>There is ample room to reduce greenhouse gas emissions</vt:lpstr>
      <vt:lpstr>Reliance on coal remains very high</vt:lpstr>
      <vt:lpstr>Effective carbon tax rates are among the lowest in the OECD</vt:lpstr>
      <vt:lpstr>Labour reallocation will continue with some regions and sectors more at risk</vt:lpstr>
      <vt:lpstr>Public governance review of the czech republic</vt:lpstr>
      <vt:lpstr>Fragmented territorial and municipal administrations undermine policy     co-ordination</vt:lpstr>
      <vt:lpstr>The Czech Republic’s public administration is moderate in size</vt:lpstr>
      <vt:lpstr>Opportunities for a more effective and better coordinated public administration</vt:lpstr>
      <vt:lpstr>For more information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PPT_Czech Republic Economic Survey 2023</dc:title>
  <dc:creator>YASHIRO Naomitsu</dc:creator>
  <cp:lastModifiedBy>FORTIN Laura, ECO/CS1</cp:lastModifiedBy>
  <cp:revision>859</cp:revision>
  <cp:lastPrinted>2018-01-18T11:46:27Z</cp:lastPrinted>
  <dcterms:created xsi:type="dcterms:W3CDTF">2016-03-11T15:15:31Z</dcterms:created>
  <dcterms:modified xsi:type="dcterms:W3CDTF">2023-03-30T13:47:13Z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ECDCountry">
    <vt:lpwstr>9;#Czech Republic|1e8d1367-8c1b-41cd-8167-d290c7793bef</vt:lpwstr>
  </property>
  <property fmtid="{D5CDD505-2E9C-101B-9397-08002B2CF9AE}" pid="3" name="OECDTopic">
    <vt:lpwstr>14;#Economy|14c6acc7-383a-4d0d-b543-d22a42a1dcc1</vt:lpwstr>
  </property>
  <property fmtid="{D5CDD505-2E9C-101B-9397-08002B2CF9AE}" pid="4" name="OECDOrganisation">
    <vt:lpwstr/>
  </property>
  <property fmtid="{D5CDD505-2E9C-101B-9397-08002B2CF9AE}" pid="5" name="OECDCommittee">
    <vt:lpwstr>7;#Economic and Development Review Committee|840183ab-1230-4c26-8173-7c81fe31937a</vt:lpwstr>
  </property>
  <property fmtid="{D5CDD505-2E9C-101B-9397-08002B2CF9AE}" pid="6" name="ContentTypeId">
    <vt:lpwstr>0x0101008B4DD370EC31429186F3AD49F0D3098F009C5F95166D8340E793E87EADDF6C72F8001B17E36E0C955B4688D8A22D09364C0800D87DE92D550E68448891519A55673B79</vt:lpwstr>
  </property>
  <property fmtid="{D5CDD505-2E9C-101B-9397-08002B2CF9AE}" pid="7" name="OECDPWB">
    <vt:lpwstr>782;#1.1.2.1.5 Around 5 member country surveys (Austria / Czech Republic / Estonia / Germany / Slovak Republic)|4a46d5ab-248e-4889-9be8-ed384759ddc7</vt:lpwstr>
  </property>
  <property fmtid="{D5CDD505-2E9C-101B-9397-08002B2CF9AE}" pid="8" name="eShareOrganisationTaxHTField0">
    <vt:lpwstr/>
  </property>
  <property fmtid="{D5CDD505-2E9C-101B-9397-08002B2CF9AE}" pid="9" name="OECDKeywords">
    <vt:lpwstr>983;#Economic Survey|b5eaaff0-1595-49f8-a759-3b5c8714664e</vt:lpwstr>
  </property>
  <property fmtid="{D5CDD505-2E9C-101B-9397-08002B2CF9AE}" pid="10" name="OECDHorizontalProjects">
    <vt:lpwstr/>
  </property>
  <property fmtid="{D5CDD505-2E9C-101B-9397-08002B2CF9AE}" pid="11" name="OECDProjectOwnerStructure">
    <vt:lpwstr>404;#ECO/CS1|2895c0a6-52fe-49b2-9345-09e0009656a9</vt:lpwstr>
  </property>
  <property fmtid="{D5CDD505-2E9C-101B-9397-08002B2CF9AE}" pid="12" name="_docset_NoMedatataSyncRequired">
    <vt:lpwstr>False</vt:lpwstr>
  </property>
  <property fmtid="{D5CDD505-2E9C-101B-9397-08002B2CF9AE}" pid="13" name="OECDKimProvenance">
    <vt:lpwstr>OSG</vt:lpwstr>
  </property>
  <property fmtid="{D5CDD505-2E9C-101B-9397-08002B2CF9AE}" pid="14" name="OECDKimStatus">
    <vt:lpwstr>Final</vt:lpwstr>
  </property>
  <property fmtid="{D5CDD505-2E9C-101B-9397-08002B2CF9AE}" pid="15" name="OECDKimBussinessContext">
    <vt:lpwstr>Secretary-General's Visit</vt:lpwstr>
  </property>
  <property fmtid="{D5CDD505-2E9C-101B-9397-08002B2CF9AE}" pid="16" name="_dlc_DocIdItemGuid">
    <vt:lpwstr>12e1f926-e303-4280-be6c-c440d2b998f3</vt:lpwstr>
  </property>
  <property fmtid="{D5CDD505-2E9C-101B-9397-08002B2CF9AE}" pid="17" name="OECDFinalDocLibMeeting">
    <vt:lpwstr>, </vt:lpwstr>
  </property>
  <property fmtid="{D5CDD505-2E9C-101B-9397-08002B2CF9AE}" pid="18" name="eShareKeywordsTaxHTField0">
    <vt:lpwstr>Economic Survey|b5eaaff0-1595-49f8-a759-3b5c8714664e</vt:lpwstr>
  </property>
</Properties>
</file>